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56" r:id="rId2"/>
    <p:sldId id="257" r:id="rId3"/>
    <p:sldId id="258" r:id="rId4"/>
    <p:sldId id="260" r:id="rId5"/>
    <p:sldId id="259" r:id="rId6"/>
    <p:sldId id="264" r:id="rId7"/>
    <p:sldId id="262" r:id="rId8"/>
    <p:sldId id="268" r:id="rId9"/>
    <p:sldId id="273" r:id="rId10"/>
    <p:sldId id="282" r:id="rId11"/>
    <p:sldId id="284"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4660"/>
  </p:normalViewPr>
  <p:slideViewPr>
    <p:cSldViewPr snapToGrid="0">
      <p:cViewPr>
        <p:scale>
          <a:sx n="60" d="100"/>
          <a:sy n="60" d="100"/>
        </p:scale>
        <p:origin x="122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3970E-6DCA-4A19-BEA0-428B01C0098A}"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61DC6-1277-4AED-B046-830C2A3F4B30}" type="slidenum">
              <a:rPr lang="en-US" smtClean="0"/>
              <a:t>‹#›</a:t>
            </a:fld>
            <a:endParaRPr lang="en-US"/>
          </a:p>
        </p:txBody>
      </p:sp>
    </p:spTree>
    <p:extLst>
      <p:ext uri="{BB962C8B-B14F-4D97-AF65-F5344CB8AC3E}">
        <p14:creationId xmlns:p14="http://schemas.microsoft.com/office/powerpoint/2010/main" val="88748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461DC6-1277-4AED-B046-830C2A3F4B30}" type="slidenum">
              <a:rPr lang="en-US" smtClean="0"/>
              <a:t>5</a:t>
            </a:fld>
            <a:endParaRPr lang="en-US"/>
          </a:p>
        </p:txBody>
      </p:sp>
    </p:spTree>
    <p:extLst>
      <p:ext uri="{BB962C8B-B14F-4D97-AF65-F5344CB8AC3E}">
        <p14:creationId xmlns:p14="http://schemas.microsoft.com/office/powerpoint/2010/main" val="190813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08624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1442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58328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107440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624623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74878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10157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7715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1470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25A01-A4BE-450E-B68C-92DDE911DD53}"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50466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25A01-A4BE-450E-B68C-92DDE911DD53}"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130969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25A01-A4BE-450E-B68C-92DDE911DD53}"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79467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3225A01-A4BE-450E-B68C-92DDE911DD53}"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241564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25A01-A4BE-450E-B68C-92DDE911DD53}"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308050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25A01-A4BE-450E-B68C-92DDE911DD53}"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432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225A01-A4BE-450E-B68C-92DDE911DD53}"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091AB-5F22-4843-9719-7A136544FF0E}" type="slidenum">
              <a:rPr lang="en-US" smtClean="0"/>
              <a:t>‹#›</a:t>
            </a:fld>
            <a:endParaRPr lang="en-US"/>
          </a:p>
        </p:txBody>
      </p:sp>
    </p:spTree>
    <p:extLst>
      <p:ext uri="{BB962C8B-B14F-4D97-AF65-F5344CB8AC3E}">
        <p14:creationId xmlns:p14="http://schemas.microsoft.com/office/powerpoint/2010/main" val="120820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225A01-A4BE-450E-B68C-92DDE911DD53}" type="datetimeFigureOut">
              <a:rPr lang="en-US" smtClean="0"/>
              <a:t>11/29/2023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EC091AB-5F22-4843-9719-7A136544FF0E}" type="slidenum">
              <a:rPr lang="en-US" smtClean="0"/>
              <a:t>‹#›</a:t>
            </a:fld>
            <a:endParaRPr lang="en-US"/>
          </a:p>
        </p:txBody>
      </p:sp>
    </p:spTree>
    <p:extLst>
      <p:ext uri="{BB962C8B-B14F-4D97-AF65-F5344CB8AC3E}">
        <p14:creationId xmlns:p14="http://schemas.microsoft.com/office/powerpoint/2010/main" val="30947482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946" y="3328397"/>
            <a:ext cx="5285897" cy="811877"/>
          </a:xfrm>
        </p:spPr>
        <p:txBody>
          <a:bodyPr/>
          <a:lstStyle/>
          <a:p>
            <a:r>
              <a:rPr lang="en-US"/>
              <a:t>The Divah Filez  </a:t>
            </a:r>
          </a:p>
        </p:txBody>
      </p:sp>
      <p:sp>
        <p:nvSpPr>
          <p:cNvPr id="3" name="Subtitle 2"/>
          <p:cNvSpPr>
            <a:spLocks noGrp="1"/>
          </p:cNvSpPr>
          <p:nvPr>
            <p:ph type="subTitle" idx="1"/>
          </p:nvPr>
        </p:nvSpPr>
        <p:spPr/>
        <p:txBody>
          <a:bodyPr/>
          <a:lstStyle/>
          <a:p>
            <a:r>
              <a:rPr lang="en-US"/>
              <a:t>Advertising and Sponsorship Packet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680" y="-1"/>
            <a:ext cx="3706032" cy="3417839"/>
          </a:xfrm>
          <a:prstGeom prst="rect">
            <a:avLst/>
          </a:prstGeom>
        </p:spPr>
      </p:pic>
    </p:spTree>
    <p:extLst>
      <p:ext uri="{BB962C8B-B14F-4D97-AF65-F5344CB8AC3E}">
        <p14:creationId xmlns:p14="http://schemas.microsoft.com/office/powerpoint/2010/main" val="204293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6539-2D2C-4BC3-AC64-5A99DC66DFE3}"/>
              </a:ext>
            </a:extLst>
          </p:cNvPr>
          <p:cNvSpPr>
            <a:spLocks noGrp="1"/>
          </p:cNvSpPr>
          <p:nvPr>
            <p:ph type="title"/>
          </p:nvPr>
        </p:nvSpPr>
        <p:spPr>
          <a:xfrm>
            <a:off x="677334" y="0"/>
            <a:ext cx="8596668" cy="1320800"/>
          </a:xfrm>
        </p:spPr>
        <p:txBody>
          <a:bodyPr>
            <a:normAutofit fontScale="90000"/>
          </a:bodyPr>
          <a:lstStyle/>
          <a:p>
            <a:r>
              <a:rPr kumimoji="0" lang="en-US" sz="3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Chic Et Noir Fashion Exp &amp; Pop-Up Shop-</a:t>
            </a:r>
            <a:br>
              <a:rPr lang="en-US" dirty="0"/>
            </a:br>
            <a: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This is The Divah Filez Fashion Experience that will take place across the country.</a:t>
            </a:r>
            <a:b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br>
            <a: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4/19/23 St. Thomas, USVI (The Divah Filez 9th Anniversary)</a:t>
            </a:r>
            <a:b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br>
            <a: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5/13/23 ATL- Divah Honors- HBCU Heroes Big Hat Brunch and Fashion Show</a:t>
            </a:r>
            <a:b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br>
            <a:r>
              <a:rPr kumimoji="0" lang="en-US" sz="1600" b="0" i="0" u="none" strike="noStrike" kern="1200" cap="none" spc="0" normalizeH="0" baseline="0" noProof="0" dirty="0">
                <a:ln>
                  <a:noFill/>
                </a:ln>
                <a:solidFill>
                  <a:srgbClr val="F496CB">
                    <a:lumMod val="75000"/>
                  </a:srgbClr>
                </a:solidFill>
                <a:effectLst/>
                <a:uLnTx/>
                <a:uFillTx/>
                <a:latin typeface="Trebuchet MS" panose="020B0603020202020204"/>
                <a:ea typeface="+mj-ea"/>
                <a:cs typeface="+mj-cs"/>
              </a:rPr>
              <a:t>9/29/23 ATL- BET Hip-Hop Award Weekend (Shades of Melanin Fashion Show) </a:t>
            </a:r>
            <a:endParaRPr lang="en-US" dirty="0"/>
          </a:p>
        </p:txBody>
      </p:sp>
      <p:sp>
        <p:nvSpPr>
          <p:cNvPr id="3" name="Content Placeholder 2">
            <a:extLst>
              <a:ext uri="{FF2B5EF4-FFF2-40B4-BE49-F238E27FC236}">
                <a16:creationId xmlns:a16="http://schemas.microsoft.com/office/drawing/2014/main" id="{EFE4D2FB-C5BA-48A1-8276-E0CE242B7435}"/>
              </a:ext>
            </a:extLst>
          </p:cNvPr>
          <p:cNvSpPr>
            <a:spLocks noGrp="1"/>
          </p:cNvSpPr>
          <p:nvPr>
            <p:ph sz="half" idx="1"/>
          </p:nvPr>
        </p:nvSpPr>
        <p:spPr>
          <a:xfrm>
            <a:off x="677334" y="2002399"/>
            <a:ext cx="4184035" cy="3880772"/>
          </a:xfrm>
        </p:spPr>
        <p:txBody>
          <a:bodyPr>
            <a:normAutofit lnSpcReduction="10000"/>
          </a:bodyPr>
          <a:lstStyle/>
          <a:p>
            <a:pPr>
              <a:buFont typeface="Wingdings" panose="05000000000000000000" pitchFamily="2" charset="2"/>
              <a:buChar char="Ø"/>
            </a:pPr>
            <a:r>
              <a:rPr lang="en-US" sz="1200" b="1" dirty="0"/>
              <a:t>Divah Sponsors</a:t>
            </a:r>
            <a:r>
              <a:rPr lang="en-US" sz="1200" dirty="0"/>
              <a:t>- $1,500 (Title Sponsor) –  3 months Radio Marketing (30-sec commercial that will air on Rundown w/the </a:t>
            </a:r>
            <a:r>
              <a:rPr lang="en-US" sz="1200" dirty="0" err="1"/>
              <a:t>Divahs</a:t>
            </a:r>
            <a:r>
              <a:rPr lang="en-US" sz="1200" dirty="0"/>
              <a:t>), Vendor table in VIP and general area, celeb product /service endorsement, Logo on Flyers, Press release, Social media blasts, and Swag Bags. </a:t>
            </a:r>
          </a:p>
          <a:p>
            <a:pPr>
              <a:buFont typeface="Wingdings" panose="05000000000000000000" pitchFamily="2" charset="2"/>
              <a:buChar char="Ø"/>
            </a:pPr>
            <a:r>
              <a:rPr lang="en-US" sz="1200" b="1" dirty="0"/>
              <a:t>Classy Sponsors- </a:t>
            </a:r>
            <a:r>
              <a:rPr lang="en-US" sz="1200" dirty="0"/>
              <a:t>$1,000 1 month  Radio Marketing (30-sec commercial that will air on Rundown w/ The </a:t>
            </a:r>
            <a:r>
              <a:rPr lang="en-US" sz="1200" dirty="0" err="1"/>
              <a:t>Divahs</a:t>
            </a:r>
            <a:r>
              <a:rPr lang="en-US" sz="1200" dirty="0"/>
              <a:t>), Vendor table in General area only Logo on Flyers, Press release, Social media blasts, and Swag Bags)</a:t>
            </a:r>
          </a:p>
          <a:p>
            <a:pPr>
              <a:buFont typeface="Wingdings" panose="05000000000000000000" pitchFamily="2" charset="2"/>
              <a:buChar char="Ø"/>
            </a:pPr>
            <a:r>
              <a:rPr lang="en-US" sz="1200" b="1" dirty="0"/>
              <a:t>Poise Sponsors </a:t>
            </a:r>
            <a:r>
              <a:rPr lang="en-US" sz="1200" dirty="0"/>
              <a:t>- $500.00 -Vendor table in General area only, Logo on Step and Repeat wall, Logo Flyers, Press release, Social media blasts, and Swag Bags)  </a:t>
            </a:r>
          </a:p>
          <a:p>
            <a:endParaRPr lang="en-US" dirty="0"/>
          </a:p>
        </p:txBody>
      </p:sp>
      <p:sp>
        <p:nvSpPr>
          <p:cNvPr id="4" name="Content Placeholder 3">
            <a:extLst>
              <a:ext uri="{FF2B5EF4-FFF2-40B4-BE49-F238E27FC236}">
                <a16:creationId xmlns:a16="http://schemas.microsoft.com/office/drawing/2014/main" id="{A6BBD750-DA0C-41D7-BA50-EDCAEEC33A73}"/>
              </a:ext>
            </a:extLst>
          </p:cNvPr>
          <p:cNvSpPr>
            <a:spLocks noGrp="1"/>
          </p:cNvSpPr>
          <p:nvPr>
            <p:ph sz="half" idx="2"/>
          </p:nvPr>
        </p:nvSpPr>
        <p:spPr>
          <a:xfrm>
            <a:off x="5089968" y="2002399"/>
            <a:ext cx="4184034" cy="3880773"/>
          </a:xfrm>
        </p:spPr>
        <p:txBody>
          <a:bodyPr>
            <a:normAutofit lnSpcReduction="10000"/>
          </a:bodyPr>
          <a:lstStyle/>
          <a:p>
            <a:r>
              <a:rPr lang="en-US" sz="1500" dirty="0"/>
              <a:t>Show me Swag Bag Sponsor- $1,000 Logo on Back drop, Flyer, Social Media Blasts and Swag Bag inserts</a:t>
            </a:r>
          </a:p>
          <a:p>
            <a:r>
              <a:rPr lang="en-US" sz="1500" b="1" dirty="0"/>
              <a:t>Vendors </a:t>
            </a:r>
            <a:r>
              <a:rPr lang="en-US" sz="1500" dirty="0"/>
              <a:t> </a:t>
            </a:r>
          </a:p>
          <a:p>
            <a:r>
              <a:rPr lang="en-US" sz="1500" b="1" dirty="0"/>
              <a:t>$250- </a:t>
            </a:r>
            <a:r>
              <a:rPr lang="en-US" sz="1500" dirty="0"/>
              <a:t>includes table and 2 chairs</a:t>
            </a:r>
            <a:r>
              <a:rPr lang="en-US" sz="1500" b="1" dirty="0"/>
              <a:t>  </a:t>
            </a:r>
          </a:p>
          <a:p>
            <a:r>
              <a:rPr lang="en-US" sz="1500" b="1" dirty="0"/>
              <a:t>Show Performances (NON- HBCU Students)</a:t>
            </a:r>
          </a:p>
          <a:p>
            <a:r>
              <a:rPr lang="en-US" sz="1500" dirty="0"/>
              <a:t>$500 (1 track) and $1,000 (2 tracks)</a:t>
            </a:r>
          </a:p>
          <a:p>
            <a:r>
              <a:rPr lang="en-US" sz="1500" b="1" dirty="0"/>
              <a:t>Swag Bags- Business cards and/items </a:t>
            </a:r>
            <a:r>
              <a:rPr lang="en-US" sz="1500" dirty="0"/>
              <a:t> </a:t>
            </a:r>
          </a:p>
          <a:p>
            <a:r>
              <a:rPr lang="en-US" sz="1500" dirty="0"/>
              <a:t>$500 (500 items)  </a:t>
            </a:r>
          </a:p>
          <a:p>
            <a:r>
              <a:rPr lang="en-US" sz="1500" dirty="0"/>
              <a:t>$800 (1,500 items) </a:t>
            </a:r>
          </a:p>
          <a:p>
            <a:r>
              <a:rPr lang="en-US" sz="1500" dirty="0"/>
              <a:t>Payment method- Payment method- </a:t>
            </a:r>
            <a:r>
              <a:rPr lang="en-US" sz="1500" dirty="0" err="1"/>
              <a:t>Paypal</a:t>
            </a:r>
            <a:r>
              <a:rPr lang="en-US" sz="1500" dirty="0"/>
              <a:t>, Cash App, Facebook </a:t>
            </a:r>
            <a:r>
              <a:rPr lang="en-US" sz="1500" dirty="0" err="1"/>
              <a:t>etc</a:t>
            </a:r>
            <a:endParaRPr lang="en-US" sz="1500" dirty="0"/>
          </a:p>
          <a:p>
            <a:endParaRPr lang="en-US" sz="1500" dirty="0"/>
          </a:p>
          <a:p>
            <a:endParaRPr lang="en-US" dirty="0"/>
          </a:p>
          <a:p>
            <a:endParaRPr lang="en-US" dirty="0"/>
          </a:p>
        </p:txBody>
      </p:sp>
      <p:sp>
        <p:nvSpPr>
          <p:cNvPr id="5" name="TextBox 4">
            <a:extLst>
              <a:ext uri="{FF2B5EF4-FFF2-40B4-BE49-F238E27FC236}">
                <a16:creationId xmlns:a16="http://schemas.microsoft.com/office/drawing/2014/main" id="{F045CB10-43F8-4845-9716-63FB2C30BCD7}"/>
              </a:ext>
            </a:extLst>
          </p:cNvPr>
          <p:cNvSpPr txBox="1"/>
          <p:nvPr/>
        </p:nvSpPr>
        <p:spPr>
          <a:xfrm>
            <a:off x="2416343" y="1430767"/>
            <a:ext cx="4890052" cy="461665"/>
          </a:xfrm>
          <a:prstGeom prst="rect">
            <a:avLst/>
          </a:prstGeom>
          <a:noFill/>
        </p:spPr>
        <p:txBody>
          <a:bodyPr wrap="square" rtlCol="0">
            <a:spAutoFit/>
          </a:bodyPr>
          <a:lstStyle/>
          <a:p>
            <a:r>
              <a:rPr lang="en-US" sz="2400" dirty="0">
                <a:solidFill>
                  <a:schemeClr val="accent1">
                    <a:lumMod val="75000"/>
                  </a:schemeClr>
                </a:solidFill>
              </a:rPr>
              <a:t>Sponsorship and Vending Packages</a:t>
            </a:r>
          </a:p>
        </p:txBody>
      </p:sp>
      <p:pic>
        <p:nvPicPr>
          <p:cNvPr id="9" name="Picture 8" descr="A picture containing text, bottle, indoor, toiletry&#10;&#10;Description automatically generated">
            <a:extLst>
              <a:ext uri="{FF2B5EF4-FFF2-40B4-BE49-F238E27FC236}">
                <a16:creationId xmlns:a16="http://schemas.microsoft.com/office/drawing/2014/main" id="{E5A82526-4E47-4918-9B54-1F4D699228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340" y="3922644"/>
            <a:ext cx="2209823" cy="2763078"/>
          </a:xfrm>
          <a:prstGeom prst="rect">
            <a:avLst/>
          </a:prstGeom>
        </p:spPr>
      </p:pic>
    </p:spTree>
    <p:extLst>
      <p:ext uri="{BB962C8B-B14F-4D97-AF65-F5344CB8AC3E}">
        <p14:creationId xmlns:p14="http://schemas.microsoft.com/office/powerpoint/2010/main" val="100460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677334" y="230608"/>
            <a:ext cx="8596668" cy="1869800"/>
          </a:xfrm>
        </p:spPr>
        <p:txBody>
          <a:bodyPr>
            <a:normAutofit fontScale="90000"/>
          </a:bodyPr>
          <a:lstStyle/>
          <a:p>
            <a:r>
              <a:rPr lang="en-US" dirty="0"/>
              <a:t>Divah Prom 2024</a:t>
            </a:r>
            <a:br>
              <a:rPr lang="en-US" dirty="0"/>
            </a:br>
            <a:r>
              <a:rPr lang="en-US" sz="1200" dirty="0"/>
              <a:t>The Divah Filez will be celebrating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All sponsorship spots require 20% down reserves upfront. </a:t>
            </a:r>
            <a:endParaRPr lang="en-US" dirty="0"/>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4982123" y="2370057"/>
            <a:ext cx="4184035" cy="4466803"/>
          </a:xfrm>
        </p:spPr>
        <p:txBody>
          <a:bodyPr>
            <a:normAutofit fontScale="92500" lnSpcReduction="20000"/>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Classy Sponsor (Prom Only) </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None/>
              <a:tabLst/>
              <a:defRPr/>
            </a:pPr>
            <a:r>
              <a:rPr kumimoji="0" lang="en-US"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$1</a:t>
            </a:r>
            <a:r>
              <a:rPr lang="en-US" sz="1900" b="1" dirty="0">
                <a:solidFill>
                  <a:prstClr val="black">
                    <a:lumMod val="75000"/>
                    <a:lumOff val="25000"/>
                  </a:prstClr>
                </a:solidFill>
                <a:latin typeface="Trebuchet MS" panose="020B0603020202020204"/>
              </a:rPr>
              <a:t>,5</a:t>
            </a:r>
            <a:r>
              <a:rPr kumimoji="0" lang="en-US" sz="19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00.00</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 VIP Tickets for the </a:t>
            </a:r>
            <a:r>
              <a:rPr lang="en-US" sz="1600" dirty="0">
                <a:solidFill>
                  <a:prstClr val="black">
                    <a:lumMod val="75000"/>
                    <a:lumOff val="25000"/>
                  </a:prstClr>
                </a:solidFill>
                <a:latin typeface="Trebuchet MS" panose="020B0603020202020204"/>
              </a:rPr>
              <a:t>Divah Prom</a:t>
            </a:r>
            <a:endPar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 Celebs with Brand Gifting Basket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VIP Seating with Food and Drinks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Bags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Company logo placement on Marketing Materials, Step and Repeat wall, and Swag bags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Interview opportunities with media outlets (red carpet only)</a:t>
            </a:r>
            <a:endParaRPr lang="en-US" sz="16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3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Vending</a:t>
            </a: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space to sell products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Event Wrap Video</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 product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lang="en-US" sz="1600" dirty="0">
                <a:solidFill>
                  <a:prstClr val="black">
                    <a:lumMod val="75000"/>
                    <a:lumOff val="25000"/>
                  </a:prstClr>
                </a:solidFill>
                <a:latin typeface="Trebuchet MS" panose="020B0603020202020204"/>
              </a:rPr>
              <a:t>2</a:t>
            </a: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Billboards in Atlanta (March</a:t>
            </a:r>
            <a:r>
              <a:rPr lang="en-US" sz="1600" dirty="0">
                <a:solidFill>
                  <a:prstClr val="black">
                    <a:lumMod val="75000"/>
                    <a:lumOff val="25000"/>
                  </a:prstClr>
                </a:solidFill>
                <a:latin typeface="Trebuchet MS" panose="020B0603020202020204"/>
              </a:rPr>
              <a:t>- April</a:t>
            </a:r>
            <a:r>
              <a:rPr kumimoji="0" lang="en-US" sz="16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1200" dirty="0"/>
          </a:p>
        </p:txBody>
      </p:sp>
      <p:sp>
        <p:nvSpPr>
          <p:cNvPr id="5" name="TextBox 4">
            <a:extLst>
              <a:ext uri="{FF2B5EF4-FFF2-40B4-BE49-F238E27FC236}">
                <a16:creationId xmlns:a16="http://schemas.microsoft.com/office/drawing/2014/main" id="{B75AD59D-EB50-4728-A881-BF4108642071}"/>
              </a:ext>
            </a:extLst>
          </p:cNvPr>
          <p:cNvSpPr txBox="1"/>
          <p:nvPr/>
        </p:nvSpPr>
        <p:spPr>
          <a:xfrm>
            <a:off x="677334" y="2419655"/>
            <a:ext cx="4066944" cy="598625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Divah Sponsor $</a:t>
            </a:r>
            <a:r>
              <a:rPr lang="en-US" b="1" dirty="0">
                <a:solidFill>
                  <a:prstClr val="black">
                    <a:lumMod val="75000"/>
                    <a:lumOff val="25000"/>
                  </a:prstClr>
                </a:solidFill>
                <a:latin typeface="Trebuchet MS" panose="020B0603020202020204"/>
              </a:rPr>
              <a:t>2,5</a:t>
            </a:r>
            <a:r>
              <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00.00</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2 VIP Tickets for the </a:t>
            </a:r>
            <a:r>
              <a:rPr lang="en-US" sz="1200" dirty="0">
                <a:solidFill>
                  <a:prstClr val="black">
                    <a:lumMod val="75000"/>
                    <a:lumOff val="25000"/>
                  </a:prstClr>
                </a:solidFill>
                <a:latin typeface="Trebuchet MS" panose="020B0603020202020204"/>
              </a:rPr>
              <a:t>Divah Prom</a:t>
            </a:r>
            <a:endPar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Provide Celebs with Brand Gifting Basket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VIP Seating with Food and Drinks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Bags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Company logo placement on Marketing Materials, Step and Repeat wall, and Swag bags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Interview opportunities with media outlets (red carpet and online features)</a:t>
            </a:r>
            <a:endParaRPr lang="en-US" sz="12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Pre-Prom Pop-Up Shop 12/2 or 2/24</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Vending space to sell products</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Event Wrap Video</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Swag Bag product placement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4 Billboards in Atlanta (January</a:t>
            </a:r>
            <a:r>
              <a:rPr lang="en-US" sz="1200" dirty="0">
                <a:solidFill>
                  <a:prstClr val="black">
                    <a:lumMod val="75000"/>
                    <a:lumOff val="25000"/>
                  </a:prstClr>
                </a:solidFill>
                <a:latin typeface="Trebuchet MS" panose="020B0603020202020204"/>
              </a:rPr>
              <a:t>- April</a:t>
            </a:r>
            <a:r>
              <a:rPr kumimoji="0" lang="en-US" sz="120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t>
            </a: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Char char=""/>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indent="0">
              <a:buNone/>
            </a:pPr>
            <a:endParaRPr lang="en-US" sz="1200" dirty="0">
              <a:cs typeface="Calibri" panose="020F0502020204030204" pitchFamily="34" charset="0"/>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R="0" lvl="0" algn="l" defTabSz="457200" rtl="0" eaLnBrk="1" fontAlgn="auto" latinLnBrk="0" hangingPunct="1">
              <a:lnSpc>
                <a:spcPct val="100000"/>
              </a:lnSpc>
              <a:spcBef>
                <a:spcPts val="1000"/>
              </a:spcBef>
              <a:spcAft>
                <a:spcPts val="0"/>
              </a:spcAft>
              <a:buClr>
                <a:srgbClr val="F496CB">
                  <a:lumMod val="75000"/>
                </a:srgbClr>
              </a:buClr>
              <a:buSzPct val="80000"/>
              <a:tabLst/>
              <a:defRPr/>
            </a:pPr>
            <a:endParaRPr kumimoji="0" lang="en-US"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7" name="Picture 6" descr="A picture containing clothing, posing&#10;&#10;Description automatically generated">
            <a:extLst>
              <a:ext uri="{FF2B5EF4-FFF2-40B4-BE49-F238E27FC236}">
                <a16:creationId xmlns:a16="http://schemas.microsoft.com/office/drawing/2014/main" id="{E6E27458-7A09-41E6-B7E2-E8608197E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70430"/>
            <a:ext cx="2696024" cy="2696024"/>
          </a:xfrm>
          <a:prstGeom prst="rect">
            <a:avLst/>
          </a:prstGeom>
        </p:spPr>
      </p:pic>
      <p:pic>
        <p:nvPicPr>
          <p:cNvPr id="9" name="Picture 8" descr="A person wearing a dress&#10;&#10;Description automatically generated with low confidence">
            <a:extLst>
              <a:ext uri="{FF2B5EF4-FFF2-40B4-BE49-F238E27FC236}">
                <a16:creationId xmlns:a16="http://schemas.microsoft.com/office/drawing/2014/main" id="{6BBA3D81-8E9F-40CE-B81D-8BA7947F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4137993"/>
            <a:ext cx="2549578" cy="2549578"/>
          </a:xfrm>
          <a:prstGeom prst="rect">
            <a:avLst/>
          </a:prstGeom>
        </p:spPr>
      </p:pic>
    </p:spTree>
    <p:extLst>
      <p:ext uri="{BB962C8B-B14F-4D97-AF65-F5344CB8AC3E}">
        <p14:creationId xmlns:p14="http://schemas.microsoft.com/office/powerpoint/2010/main" val="159217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8FD2748-C0E1-4625-B545-226042C0EBC0}"/>
              </a:ext>
            </a:extLst>
          </p:cNvPr>
          <p:cNvSpPr>
            <a:spLocks noGrp="1"/>
          </p:cNvSpPr>
          <p:nvPr>
            <p:ph type="title"/>
          </p:nvPr>
        </p:nvSpPr>
        <p:spPr>
          <a:xfrm>
            <a:off x="2264622" y="76337"/>
            <a:ext cx="7413117" cy="1769971"/>
          </a:xfrm>
        </p:spPr>
        <p:txBody>
          <a:bodyPr vert="horz" lIns="91440" tIns="45720" rIns="91440" bIns="45720" rtlCol="0" anchor="t">
            <a:normAutofit/>
          </a:bodyPr>
          <a:lstStyle/>
          <a:p>
            <a:pPr>
              <a:lnSpc>
                <a:spcPct val="90000"/>
              </a:lnSpc>
            </a:pPr>
            <a:r>
              <a:rPr lang="en-US" sz="2000" dirty="0">
                <a:solidFill>
                  <a:schemeClr val="accent2"/>
                </a:solidFill>
              </a:rPr>
              <a:t>					Divah Prom 2024</a:t>
            </a:r>
            <a:br>
              <a:rPr lang="en-US" sz="900" dirty="0">
                <a:solidFill>
                  <a:schemeClr val="accent1"/>
                </a:solidFill>
              </a:rPr>
            </a:br>
            <a:r>
              <a:rPr lang="en-US" sz="1050" dirty="0">
                <a:solidFill>
                  <a:schemeClr val="accent2"/>
                </a:solidFill>
              </a:rPr>
              <a:t>The Divah Filez will celebrate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a:t>
            </a:r>
            <a:endParaRPr lang="en-US" sz="900" dirty="0">
              <a:solidFill>
                <a:schemeClr val="accent2"/>
              </a:solidFill>
            </a:endParaRPr>
          </a:p>
        </p:txBody>
      </p:sp>
      <p:pic>
        <p:nvPicPr>
          <p:cNvPr id="12" name="Picture 11" descr="A person and person posing for a photo&#10;&#10;Description automatically generated">
            <a:extLst>
              <a:ext uri="{FF2B5EF4-FFF2-40B4-BE49-F238E27FC236}">
                <a16:creationId xmlns:a16="http://schemas.microsoft.com/office/drawing/2014/main" id="{C8E123D8-D939-CC81-AD10-005C538894F3}"/>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614" r="17049" b="3"/>
          <a:stretch/>
        </p:blipFill>
        <p:spPr>
          <a:xfrm>
            <a:off x="1" y="10"/>
            <a:ext cx="2032191" cy="2285990"/>
          </a:xfrm>
          <a:custGeom>
            <a:avLst/>
            <a:gdLst/>
            <a:ahLst/>
            <a:cxnLst/>
            <a:rect l="l" t="t" r="r" b="b"/>
            <a:pathLst>
              <a:path w="2032191" h="2286000">
                <a:moveTo>
                  <a:pt x="0" y="0"/>
                </a:moveTo>
                <a:lnTo>
                  <a:pt x="1676558" y="0"/>
                </a:lnTo>
                <a:lnTo>
                  <a:pt x="2032191" y="2286000"/>
                </a:lnTo>
                <a:lnTo>
                  <a:pt x="0" y="2286000"/>
                </a:lnTo>
                <a:close/>
              </a:path>
            </a:pathLst>
          </a:custGeom>
        </p:spPr>
      </p:pic>
      <p:pic>
        <p:nvPicPr>
          <p:cNvPr id="10" name="Picture 9" descr="A person putting on a makeup on a person&#10;&#10;Description automatically generated">
            <a:extLst>
              <a:ext uri="{FF2B5EF4-FFF2-40B4-BE49-F238E27FC236}">
                <a16:creationId xmlns:a16="http://schemas.microsoft.com/office/drawing/2014/main" id="{8C25EF03-F287-2442-19D3-2464FEACDC34}"/>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8789" r="1545" b="4"/>
          <a:stretch/>
        </p:blipFill>
        <p:spPr>
          <a:xfrm>
            <a:off x="1" y="2286001"/>
            <a:ext cx="2388151" cy="2288103"/>
          </a:xfrm>
          <a:custGeom>
            <a:avLst/>
            <a:gdLst/>
            <a:ahLst/>
            <a:cxnLst/>
            <a:rect l="l" t="t" r="r" b="b"/>
            <a:pathLst>
              <a:path w="2388151" h="2288103">
                <a:moveTo>
                  <a:pt x="0" y="0"/>
                </a:moveTo>
                <a:lnTo>
                  <a:pt x="2032191" y="0"/>
                </a:lnTo>
                <a:lnTo>
                  <a:pt x="2388151" y="2288103"/>
                </a:lnTo>
                <a:lnTo>
                  <a:pt x="95581" y="2288103"/>
                </a:lnTo>
                <a:lnTo>
                  <a:pt x="0" y="1717652"/>
                </a:lnTo>
                <a:close/>
              </a:path>
            </a:pathLst>
          </a:custGeom>
        </p:spPr>
      </p:pic>
      <p:cxnSp>
        <p:nvCxnSpPr>
          <p:cNvPr id="29" name="Straight Connector 28">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oster for a fashion show&#10;&#10;Description automatically generated">
            <a:extLst>
              <a:ext uri="{FF2B5EF4-FFF2-40B4-BE49-F238E27FC236}">
                <a16:creationId xmlns:a16="http://schemas.microsoft.com/office/drawing/2014/main" id="{DB70584A-3338-4AE2-DABE-651D00F79908}"/>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t="1119" r="4" b="15013"/>
          <a:stretch/>
        </p:blipFill>
        <p:spPr>
          <a:xfrm>
            <a:off x="95582" y="4574104"/>
            <a:ext cx="2648210" cy="2283897"/>
          </a:xfrm>
          <a:custGeom>
            <a:avLst/>
            <a:gdLst/>
            <a:ahLst/>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p:spPr>
      </p:pic>
      <p:cxnSp>
        <p:nvCxnSpPr>
          <p:cNvPr id="31" name="Straight Connector 30">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707F116-D1E8-4B51-AD7F-CC3B7674B4AA}"/>
              </a:ext>
            </a:extLst>
          </p:cNvPr>
          <p:cNvSpPr>
            <a:spLocks noGrp="1"/>
          </p:cNvSpPr>
          <p:nvPr>
            <p:ph sz="half" idx="1"/>
          </p:nvPr>
        </p:nvSpPr>
        <p:spPr>
          <a:xfrm>
            <a:off x="3927092" y="1649480"/>
            <a:ext cx="6424439" cy="3880773"/>
          </a:xfrm>
        </p:spPr>
        <p:txBody>
          <a:bodyPr vert="horz" lIns="91440" tIns="45720" rIns="91440" bIns="45720" rtlCol="0">
            <a:normAutofit fontScale="70000" lnSpcReduction="20000"/>
          </a:bodyPr>
          <a:lstStyle/>
          <a:p>
            <a:pPr>
              <a:lnSpc>
                <a:spcPct val="90000"/>
              </a:lnSpc>
              <a:buClr>
                <a:schemeClr val="accent1"/>
              </a:buClr>
            </a:pPr>
            <a:r>
              <a:rPr lang="en-US" b="1" dirty="0"/>
              <a:t>Divah Vendor Pop-Up Shop- $200.00 (12/2/23)</a:t>
            </a:r>
          </a:p>
          <a:p>
            <a:pPr>
              <a:lnSpc>
                <a:spcPct val="90000"/>
              </a:lnSpc>
              <a:buClr>
                <a:schemeClr val="accent1"/>
              </a:buClr>
            </a:pPr>
            <a:r>
              <a:rPr lang="en-US" sz="1400" dirty="0"/>
              <a:t>table</a:t>
            </a:r>
          </a:p>
          <a:p>
            <a:pPr>
              <a:lnSpc>
                <a:spcPct val="90000"/>
              </a:lnSpc>
              <a:buClr>
                <a:schemeClr val="accent1"/>
              </a:buClr>
            </a:pPr>
            <a:r>
              <a:rPr lang="en-US" sz="1400" dirty="0"/>
              <a:t>2 chairs</a:t>
            </a:r>
          </a:p>
          <a:p>
            <a:pPr marL="342900" marR="0" lvl="0" indent="-342900" fontAlgn="auto">
              <a:lnSpc>
                <a:spcPct val="90000"/>
              </a:lnSpc>
              <a:buClr>
                <a:schemeClr val="accent1"/>
              </a:buClr>
              <a:tabLst/>
              <a:defRPr/>
            </a:pPr>
            <a:r>
              <a:rPr kumimoji="0" lang="en-US" sz="2000" b="1" i="0" u="none" strike="noStrike" cap="none" spc="0" normalizeH="0" baseline="0" noProof="0" dirty="0">
                <a:ln>
                  <a:noFill/>
                </a:ln>
                <a:effectLst/>
                <a:uLnTx/>
                <a:uFillTx/>
              </a:rPr>
              <a:t>Divah Vendor Pop-Up Shop Ad Book- $200.00 (12/2/23)</a:t>
            </a:r>
          </a:p>
          <a:p>
            <a:pPr marL="342900" marR="0" lvl="0" indent="-342900" fontAlgn="auto">
              <a:lnSpc>
                <a:spcPct val="90000"/>
              </a:lnSpc>
              <a:buClr>
                <a:schemeClr val="accent1"/>
              </a:buClr>
              <a:tabLst/>
              <a:defRPr/>
            </a:pPr>
            <a:r>
              <a:rPr lang="en-US" sz="1300" dirty="0"/>
              <a:t>Full Page $150.00</a:t>
            </a:r>
          </a:p>
          <a:p>
            <a:pPr marL="342900" marR="0" lvl="0" indent="-342900" fontAlgn="auto">
              <a:lnSpc>
                <a:spcPct val="90000"/>
              </a:lnSpc>
              <a:buClr>
                <a:schemeClr val="accent1"/>
              </a:buClr>
              <a:tabLst/>
              <a:defRPr/>
            </a:pPr>
            <a:r>
              <a:rPr kumimoji="0" lang="en-US" sz="1300" i="0" u="none" strike="noStrike" cap="none" spc="0" normalizeH="0" baseline="0" noProof="0" dirty="0">
                <a:ln>
                  <a:noFill/>
                </a:ln>
                <a:effectLst/>
                <a:uLnTx/>
                <a:uFillTx/>
              </a:rPr>
              <a:t>Hal</a:t>
            </a:r>
            <a:r>
              <a:rPr lang="en-US" sz="1300" dirty="0"/>
              <a:t>f Page $100.00</a:t>
            </a:r>
          </a:p>
          <a:p>
            <a:pPr marL="342900" marR="0" lvl="0" indent="-342900" fontAlgn="auto">
              <a:lnSpc>
                <a:spcPct val="90000"/>
              </a:lnSpc>
              <a:buClr>
                <a:schemeClr val="accent1"/>
              </a:buClr>
              <a:tabLst/>
              <a:defRPr/>
            </a:pPr>
            <a:r>
              <a:rPr lang="en-US" sz="1300" dirty="0"/>
              <a:t>Vertical 3</a:t>
            </a:r>
            <a:r>
              <a:rPr lang="en-US" sz="1300" baseline="30000" dirty="0"/>
              <a:t>rd</a:t>
            </a:r>
            <a:r>
              <a:rPr lang="en-US" sz="1300" dirty="0"/>
              <a:t> $75.00</a:t>
            </a:r>
          </a:p>
          <a:p>
            <a:pPr marL="342900" marR="0" lvl="0" indent="-342900" fontAlgn="auto">
              <a:lnSpc>
                <a:spcPct val="90000"/>
              </a:lnSpc>
              <a:buClr>
                <a:schemeClr val="accent1"/>
              </a:buClr>
              <a:tabLst/>
              <a:defRPr/>
            </a:pPr>
            <a:r>
              <a:rPr lang="en-US" sz="1300" dirty="0"/>
              <a:t>Quarter $50.00</a:t>
            </a:r>
          </a:p>
          <a:p>
            <a:pPr marL="342900" marR="0" lvl="0" indent="-342900" fontAlgn="auto">
              <a:lnSpc>
                <a:spcPct val="90000"/>
              </a:lnSpc>
              <a:buClr>
                <a:schemeClr val="accent1"/>
              </a:buClr>
              <a:tabLst/>
              <a:defRPr/>
            </a:pPr>
            <a:r>
              <a:rPr lang="en-US" sz="1300" dirty="0"/>
              <a:t>Business card $25</a:t>
            </a:r>
          </a:p>
          <a:p>
            <a:pPr marL="0" indent="0">
              <a:lnSpc>
                <a:spcPct val="90000"/>
              </a:lnSpc>
              <a:buClr>
                <a:schemeClr val="accent1"/>
              </a:buClr>
            </a:pPr>
            <a:endParaRPr lang="en-US" sz="700" dirty="0"/>
          </a:p>
          <a:p>
            <a:pPr marL="342900" marR="0" lvl="0" indent="-342900" fontAlgn="auto">
              <a:lnSpc>
                <a:spcPct val="90000"/>
              </a:lnSpc>
              <a:buClr>
                <a:schemeClr val="accent1"/>
              </a:buClr>
              <a:tabLst/>
              <a:defRPr/>
            </a:pPr>
            <a:r>
              <a:rPr kumimoji="0" lang="en-US" sz="1600" b="1" i="0" u="none" strike="noStrike" cap="none" spc="0" normalizeH="0" baseline="0" noProof="0" dirty="0">
                <a:ln>
                  <a:noFill/>
                </a:ln>
                <a:effectLst/>
                <a:uLnTx/>
                <a:uFillTx/>
              </a:rPr>
              <a:t>Divah Vendor Prom- $500.00 (4/13/23)</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table</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2 chairs</a:t>
            </a:r>
          </a:p>
          <a:p>
            <a:pPr marL="342900" marR="0" lvl="0" indent="-342900" fontAlgn="auto">
              <a:lnSpc>
                <a:spcPct val="90000"/>
              </a:lnSpc>
              <a:buClr>
                <a:schemeClr val="accent1"/>
              </a:buClr>
              <a:tabLst/>
              <a:defRPr/>
            </a:pPr>
            <a:r>
              <a:rPr kumimoji="0" lang="en-US" sz="1600" b="1" i="0" u="none" strike="noStrike" cap="none" spc="0" normalizeH="0" baseline="0" noProof="0" dirty="0">
                <a:ln>
                  <a:noFill/>
                </a:ln>
                <a:effectLst/>
                <a:uLnTx/>
                <a:uFillTx/>
              </a:rPr>
              <a:t>Swag Bags- Business cards and/or items </a:t>
            </a:r>
            <a:r>
              <a:rPr kumimoji="0" lang="en-US" sz="1600" b="0" i="0" u="none" strike="noStrike" cap="none" spc="0" normalizeH="0" baseline="0" noProof="0" dirty="0">
                <a:ln>
                  <a:noFill/>
                </a:ln>
                <a:effectLst/>
                <a:uLnTx/>
                <a:uFillTx/>
              </a:rPr>
              <a:t> </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$500 (500 items)  </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$800 (1,500 items) </a:t>
            </a:r>
          </a:p>
          <a:p>
            <a:pPr marL="342900" marR="0" lvl="0" indent="-342900" fontAlgn="auto">
              <a:lnSpc>
                <a:spcPct val="90000"/>
              </a:lnSpc>
              <a:buClr>
                <a:schemeClr val="accent1"/>
              </a:buClr>
              <a:tabLst/>
              <a:defRPr/>
            </a:pPr>
            <a:r>
              <a:rPr kumimoji="0" lang="en-US" sz="1100" b="0" i="0" u="none" strike="noStrike" cap="none" spc="0" normalizeH="0" baseline="0" noProof="0" dirty="0">
                <a:ln>
                  <a:noFill/>
                </a:ln>
                <a:effectLst/>
                <a:uLnTx/>
                <a:uFillTx/>
              </a:rPr>
              <a:t>Payment method- Payment method- </a:t>
            </a:r>
            <a:r>
              <a:rPr kumimoji="0" lang="en-US" sz="1100" b="0" i="0" u="none" strike="noStrike" cap="none" spc="0" normalizeH="0" baseline="0" noProof="0" dirty="0" err="1">
                <a:ln>
                  <a:noFill/>
                </a:ln>
                <a:effectLst/>
                <a:uLnTx/>
                <a:uFillTx/>
              </a:rPr>
              <a:t>Paypal</a:t>
            </a:r>
            <a:r>
              <a:rPr kumimoji="0" lang="en-US" sz="1100" b="0" i="0" u="none" strike="noStrike" cap="none" spc="0" normalizeH="0" baseline="0" noProof="0" dirty="0">
                <a:ln>
                  <a:noFill/>
                </a:ln>
                <a:effectLst/>
                <a:uLnTx/>
                <a:uFillTx/>
              </a:rPr>
              <a:t>, Cash App, Facebook </a:t>
            </a:r>
            <a:r>
              <a:rPr kumimoji="0" lang="en-US" sz="1100" b="0" i="0" u="none" strike="noStrike" cap="none" spc="0" normalizeH="0" baseline="0" noProof="0" dirty="0" err="1">
                <a:ln>
                  <a:noFill/>
                </a:ln>
                <a:effectLst/>
                <a:uLnTx/>
                <a:uFillTx/>
              </a:rPr>
              <a:t>etc</a:t>
            </a:r>
            <a:endParaRPr kumimoji="0" lang="en-US" sz="1100" b="0" i="0" u="none" strike="noStrike" cap="none" spc="0" normalizeH="0" baseline="0" noProof="0" dirty="0">
              <a:ln>
                <a:noFill/>
              </a:ln>
              <a:effectLst/>
              <a:uLnTx/>
              <a:uFillTx/>
            </a:endParaRPr>
          </a:p>
          <a:p>
            <a:pPr marL="342900" marR="0" lvl="0" indent="-342900" fontAlgn="auto">
              <a:lnSpc>
                <a:spcPct val="90000"/>
              </a:lnSpc>
              <a:buClr>
                <a:schemeClr val="accent1"/>
              </a:buClr>
              <a:tabLst/>
              <a:defRPr/>
            </a:pPr>
            <a:endParaRPr kumimoji="0" lang="en-US" sz="700" b="0" i="0" u="none" strike="noStrike" cap="none" spc="0" normalizeH="0" baseline="0" noProof="0" dirty="0">
              <a:ln>
                <a:noFill/>
              </a:ln>
              <a:effectLst/>
              <a:uLnTx/>
              <a:uFillTx/>
            </a:endParaRPr>
          </a:p>
          <a:p>
            <a:pPr marL="342900" marR="0" lvl="0" indent="-342900" fontAlgn="auto">
              <a:lnSpc>
                <a:spcPct val="90000"/>
              </a:lnSpc>
              <a:buClr>
                <a:schemeClr val="accent1"/>
              </a:buClr>
              <a:tabLst/>
              <a:defRPr/>
            </a:pPr>
            <a:endParaRPr kumimoji="0" lang="en-US" sz="700" b="0" i="0" u="none" strike="noStrike" cap="none" spc="0" normalizeH="0" baseline="0" noProof="0" dirty="0">
              <a:ln>
                <a:noFill/>
              </a:ln>
              <a:effectLst/>
              <a:uLnTx/>
              <a:uFillTx/>
            </a:endParaRPr>
          </a:p>
          <a:p>
            <a:pPr marL="0" indent="0">
              <a:lnSpc>
                <a:spcPct val="90000"/>
              </a:lnSpc>
              <a:buClr>
                <a:schemeClr val="accent1"/>
              </a:buClr>
            </a:pPr>
            <a:endParaRPr lang="en-US" sz="700" dirty="0"/>
          </a:p>
        </p:txBody>
      </p:sp>
    </p:spTree>
    <p:extLst>
      <p:ext uri="{BB962C8B-B14F-4D97-AF65-F5344CB8AC3E}">
        <p14:creationId xmlns:p14="http://schemas.microsoft.com/office/powerpoint/2010/main" val="423516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261"/>
            <a:ext cx="3578087" cy="1123218"/>
          </a:xfrm>
        </p:spPr>
        <p:txBody>
          <a:bodyPr>
            <a:normAutofit fontScale="90000"/>
          </a:bodyPr>
          <a:lstStyle/>
          <a:p>
            <a:pPr algn="ctr"/>
            <a:r>
              <a:rPr lang="en-US" sz="3600"/>
              <a:t>Table of Contents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5538" y="421021"/>
            <a:ext cx="1685181" cy="1692704"/>
          </a:xfrm>
        </p:spPr>
      </p:pic>
      <p:sp>
        <p:nvSpPr>
          <p:cNvPr id="4" name="Text Placeholder 3"/>
          <p:cNvSpPr>
            <a:spLocks noGrp="1"/>
          </p:cNvSpPr>
          <p:nvPr>
            <p:ph type="body" sz="half" idx="2"/>
          </p:nvPr>
        </p:nvSpPr>
        <p:spPr>
          <a:xfrm>
            <a:off x="0" y="1431607"/>
            <a:ext cx="3854528" cy="2584449"/>
          </a:xfrm>
        </p:spPr>
        <p:txBody>
          <a:bodyPr>
            <a:noAutofit/>
          </a:bodyPr>
          <a:lstStyle/>
          <a:p>
            <a:pPr marL="285750" indent="-285750" algn="ctr">
              <a:buFont typeface="Arial" panose="020B0604020202020204" pitchFamily="34" charset="0"/>
              <a:buChar char="•"/>
            </a:pPr>
            <a:r>
              <a:rPr lang="en-US" sz="1200"/>
              <a:t>About the Divah Filez</a:t>
            </a:r>
          </a:p>
          <a:p>
            <a:pPr marL="285750" indent="-285750" algn="ctr">
              <a:buFont typeface="Arial" panose="020B0604020202020204" pitchFamily="34" charset="0"/>
              <a:buChar char="•"/>
            </a:pPr>
            <a:r>
              <a:rPr lang="en-US" sz="1200"/>
              <a:t>About the Founder/Creator</a:t>
            </a:r>
          </a:p>
          <a:p>
            <a:pPr marL="285750" indent="-285750" algn="ctr">
              <a:buFont typeface="Arial" panose="020B0604020202020204" pitchFamily="34" charset="0"/>
              <a:buChar char="•"/>
            </a:pPr>
            <a:r>
              <a:rPr lang="en-US" sz="1200"/>
              <a:t>HBCU and You</a:t>
            </a:r>
          </a:p>
          <a:p>
            <a:pPr marL="285750" indent="-285750" algn="ctr">
              <a:buFont typeface="Arial" panose="020B0604020202020204" pitchFamily="34" charset="0"/>
              <a:buChar char="•"/>
            </a:pPr>
            <a:r>
              <a:rPr lang="en-US" sz="1200"/>
              <a:t>What’s New 2021-2022</a:t>
            </a:r>
          </a:p>
          <a:p>
            <a:pPr marL="285750" indent="-285750" algn="ctr">
              <a:buFont typeface="Arial" panose="020B0604020202020204" pitchFamily="34" charset="0"/>
              <a:buChar char="•"/>
            </a:pPr>
            <a:r>
              <a:rPr lang="en-US" sz="1200"/>
              <a:t>Last Years Numbers and Demographics</a:t>
            </a:r>
          </a:p>
          <a:p>
            <a:pPr marL="285750" indent="-285750" algn="ctr">
              <a:buFont typeface="Arial" panose="020B0604020202020204" pitchFamily="34" charset="0"/>
              <a:buChar char="•"/>
            </a:pPr>
            <a:r>
              <a:rPr lang="en-US" sz="1200"/>
              <a:t>Past Events</a:t>
            </a:r>
          </a:p>
          <a:p>
            <a:pPr marL="285750" indent="-285750" algn="ctr">
              <a:buFont typeface="Arial" panose="020B0604020202020204" pitchFamily="34" charset="0"/>
              <a:buChar char="•"/>
            </a:pPr>
            <a:r>
              <a:rPr lang="en-US" sz="1200"/>
              <a:t>Divah Beat Suitez (Glam Suites)</a:t>
            </a:r>
          </a:p>
          <a:p>
            <a:pPr marL="285750" indent="-285750" algn="ctr">
              <a:buFont typeface="Arial" panose="020B0604020202020204" pitchFamily="34" charset="0"/>
              <a:buChar char="•"/>
            </a:pPr>
            <a:r>
              <a:rPr lang="en-US" sz="1200"/>
              <a:t>Baggage Claim (HBCU Tour)</a:t>
            </a:r>
          </a:p>
          <a:p>
            <a:pPr marL="285750" indent="-285750" algn="ctr">
              <a:buFont typeface="Arial" panose="020B0604020202020204" pitchFamily="34" charset="0"/>
              <a:buChar char="•"/>
            </a:pPr>
            <a:r>
              <a:rPr lang="en-US" sz="1200"/>
              <a:t>#IssaHBCUDay</a:t>
            </a:r>
          </a:p>
          <a:p>
            <a:pPr marL="285750" indent="-285750" algn="ctr">
              <a:buFont typeface="Arial" panose="020B0604020202020204" pitchFamily="34" charset="0"/>
              <a:buChar char="•"/>
            </a:pPr>
            <a:r>
              <a:rPr lang="en-US" sz="1200"/>
              <a:t>Pre-Black Friday Shop &amp; Model Call</a:t>
            </a:r>
          </a:p>
          <a:p>
            <a:pPr marL="285750" indent="-285750" algn="ctr">
              <a:buFont typeface="Arial" panose="020B0604020202020204" pitchFamily="34" charset="0"/>
              <a:buChar char="•"/>
            </a:pPr>
            <a:r>
              <a:rPr lang="en-US" sz="1200"/>
              <a:t>8</a:t>
            </a:r>
            <a:r>
              <a:rPr lang="en-US" sz="1200" baseline="30000"/>
              <a:t>th</a:t>
            </a:r>
            <a:r>
              <a:rPr lang="en-US" sz="1200"/>
              <a:t> Year Anniversary Celebration</a:t>
            </a:r>
          </a:p>
          <a:p>
            <a:pPr marL="285750" indent="-285750" algn="ctr">
              <a:buFont typeface="Arial" panose="020B0604020202020204" pitchFamily="34" charset="0"/>
              <a:buChar char="•"/>
            </a:pPr>
            <a:r>
              <a:rPr lang="en-US" sz="1200"/>
              <a:t>Divah’s Doing it Big!</a:t>
            </a:r>
          </a:p>
          <a:p>
            <a:pPr marL="285750" indent="-285750" algn="ctr">
              <a:buFont typeface="Arial" panose="020B0604020202020204" pitchFamily="34" charset="0"/>
              <a:buChar char="•"/>
            </a:pPr>
            <a:r>
              <a:rPr lang="en-US" sz="1200"/>
              <a:t>Radio and Indie Artists</a:t>
            </a:r>
          </a:p>
          <a:p>
            <a:pPr marL="285750" indent="-285750" algn="ctr">
              <a:buFont typeface="Arial" panose="020B0604020202020204" pitchFamily="34" charset="0"/>
              <a:buChar char="•"/>
            </a:pPr>
            <a:r>
              <a:rPr lang="en-US" sz="1200"/>
              <a:t>Radio Advertising Space and Pricing</a:t>
            </a:r>
          </a:p>
          <a:p>
            <a:pPr marL="285750" indent="-285750" algn="ctr">
              <a:buFont typeface="Arial" panose="020B0604020202020204" pitchFamily="34" charset="0"/>
              <a:buChar char="•"/>
            </a:pPr>
            <a:endParaRPr lang="en-US" sz="9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819" y="5235720"/>
            <a:ext cx="1788536" cy="17885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020" y="5866610"/>
            <a:ext cx="1022792" cy="991390"/>
          </a:xfrm>
          <a:prstGeom prst="rect">
            <a:avLst/>
          </a:prstGeom>
        </p:spPr>
      </p:pic>
      <p:sp>
        <p:nvSpPr>
          <p:cNvPr id="8" name="TextBox 7"/>
          <p:cNvSpPr txBox="1"/>
          <p:nvPr/>
        </p:nvSpPr>
        <p:spPr>
          <a:xfrm>
            <a:off x="3118790" y="39287"/>
            <a:ext cx="8364683" cy="830997"/>
          </a:xfrm>
          <a:prstGeom prst="rect">
            <a:avLst/>
          </a:prstGeom>
          <a:noFill/>
        </p:spPr>
        <p:txBody>
          <a:bodyPr wrap="square" rtlCol="0">
            <a:spAutoFit/>
          </a:bodyPr>
          <a:lstStyle/>
          <a:p>
            <a:r>
              <a:rPr lang="en-US" sz="1200" i="1"/>
              <a:t>As graduates of this proud UNIVERSITY, as young people like those who always stoked the fires of progress, our country is counting on all of you to step forward and help us with the work that remains.  We need you. </a:t>
            </a:r>
          </a:p>
          <a:p>
            <a:endParaRPr lang="en-US" sz="1200" i="1"/>
          </a:p>
          <a:p>
            <a:r>
              <a:rPr lang="en-US" sz="1200" i="1"/>
              <a:t>- First Lady Michele Obama, North Carolina Agriculture &amp; Technical State University</a:t>
            </a:r>
          </a:p>
        </p:txBody>
      </p:sp>
      <p:sp>
        <p:nvSpPr>
          <p:cNvPr id="9" name="TextBox 8"/>
          <p:cNvSpPr txBox="1"/>
          <p:nvPr/>
        </p:nvSpPr>
        <p:spPr>
          <a:xfrm>
            <a:off x="4718898" y="5657671"/>
            <a:ext cx="6068290" cy="1200329"/>
          </a:xfrm>
          <a:prstGeom prst="rect">
            <a:avLst/>
          </a:prstGeom>
          <a:noFill/>
        </p:spPr>
        <p:txBody>
          <a:bodyPr wrap="square" rtlCol="0">
            <a:spAutoFit/>
          </a:bodyPr>
          <a:lstStyle/>
          <a:p>
            <a:r>
              <a:rPr lang="en-US"/>
              <a:t>Swear your oath not with your hand over your heart, but your hand outstretched to give, to serve, to do.</a:t>
            </a:r>
          </a:p>
          <a:p>
            <a:endParaRPr lang="en-US"/>
          </a:p>
          <a:p>
            <a:r>
              <a:rPr lang="en-US"/>
              <a:t>- Mayor Cory Booker, Hampton University</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673" y="1490595"/>
            <a:ext cx="1773382" cy="177338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4451" y="2452524"/>
            <a:ext cx="2194977" cy="219497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4465" y="2922369"/>
            <a:ext cx="2345446" cy="2233008"/>
          </a:xfrm>
          <a:prstGeom prst="rect">
            <a:avLst/>
          </a:prstGeom>
        </p:spPr>
      </p:pic>
      <p:sp>
        <p:nvSpPr>
          <p:cNvPr id="13" name="TextBox 12"/>
          <p:cNvSpPr txBox="1"/>
          <p:nvPr/>
        </p:nvSpPr>
        <p:spPr>
          <a:xfrm>
            <a:off x="9389495" y="2525280"/>
            <a:ext cx="2935337" cy="461665"/>
          </a:xfrm>
          <a:prstGeom prst="rect">
            <a:avLst/>
          </a:prstGeom>
          <a:noFill/>
        </p:spPr>
        <p:txBody>
          <a:bodyPr wrap="square" rtlCol="0">
            <a:spAutoFit/>
          </a:bodyPr>
          <a:lstStyle/>
          <a:p>
            <a:pPr algn="ctr"/>
            <a:r>
              <a:rPr lang="en-US" sz="1200"/>
              <a:t>The Owner of the Divah </a:t>
            </a:r>
            <a:r>
              <a:rPr lang="en-US" sz="1200" err="1"/>
              <a:t>Filez</a:t>
            </a:r>
            <a:r>
              <a:rPr lang="en-US" sz="1200"/>
              <a:t> and Miss FAMU 2016-2017</a:t>
            </a:r>
          </a:p>
        </p:txBody>
      </p:sp>
    </p:spTree>
    <p:extLst>
      <p:ext uri="{BB962C8B-B14F-4D97-AF65-F5344CB8AC3E}">
        <p14:creationId xmlns:p14="http://schemas.microsoft.com/office/powerpoint/2010/main" val="232199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252" y="0"/>
            <a:ext cx="8596668" cy="628621"/>
          </a:xfrm>
        </p:spPr>
        <p:txBody>
          <a:bodyPr>
            <a:normAutofit fontScale="90000"/>
          </a:bodyPr>
          <a:lstStyle/>
          <a:p>
            <a:r>
              <a:rPr lang="en-US"/>
              <a:t>About the Divah Filez</a:t>
            </a:r>
          </a:p>
        </p:txBody>
      </p:sp>
      <p:sp>
        <p:nvSpPr>
          <p:cNvPr id="3" name="Content Placeholder 2"/>
          <p:cNvSpPr>
            <a:spLocks noGrp="1"/>
          </p:cNvSpPr>
          <p:nvPr>
            <p:ph idx="1"/>
          </p:nvPr>
        </p:nvSpPr>
        <p:spPr>
          <a:xfrm>
            <a:off x="365606" y="1032222"/>
            <a:ext cx="10939703" cy="5753042"/>
          </a:xfrm>
        </p:spPr>
        <p:txBody>
          <a:bodyPr>
            <a:normAutofit fontScale="92500" lnSpcReduction="20000"/>
          </a:bodyPr>
          <a:lstStyle/>
          <a:p>
            <a:r>
              <a:rPr lang="en-US" sz="1400"/>
              <a:t>The Divah Filez was created to provide HBCU Students with an opportunity to create, manage and run an online magazine / mobile application based on the topics an concerns that the HBCU and African-American Community will gravitate to, support and love.</a:t>
            </a:r>
          </a:p>
          <a:p>
            <a:r>
              <a:rPr lang="en-US" sz="1400"/>
              <a:t>The Divah </a:t>
            </a:r>
            <a:r>
              <a:rPr lang="en-US" sz="1400" err="1"/>
              <a:t>Filez</a:t>
            </a:r>
            <a:r>
              <a:rPr lang="en-US" sz="1400"/>
              <a:t> was created in the January 27,2014 during Spring Semester of 2014. We launched our website www.thedivahfilez.com</a:t>
            </a:r>
          </a:p>
          <a:p>
            <a:r>
              <a:rPr lang="en-US" sz="1400"/>
              <a:t>The Divah Filez touches on topics such as  :</a:t>
            </a:r>
          </a:p>
          <a:p>
            <a:pPr algn="ctr">
              <a:buFont typeface="Arial" panose="020B0604020202020204" pitchFamily="34" charset="0"/>
              <a:buChar char="•"/>
            </a:pPr>
            <a:r>
              <a:rPr lang="en-US" sz="1400" b="1"/>
              <a:t> Politics- providing important up to the minute updates on important news and politics</a:t>
            </a:r>
          </a:p>
          <a:p>
            <a:pPr algn="ctr">
              <a:buFont typeface="Arial" panose="020B0604020202020204" pitchFamily="34" charset="0"/>
              <a:buChar char="•"/>
            </a:pPr>
            <a:r>
              <a:rPr lang="en-US" sz="1400" b="1"/>
              <a:t> Music- giving you one on one interviews, exposure to Indie Artists and the newest Hot Trax  of today in every genre.</a:t>
            </a:r>
          </a:p>
          <a:p>
            <a:pPr algn="ctr">
              <a:buFont typeface="Arial" panose="020B0604020202020204" pitchFamily="34" charset="0"/>
              <a:buChar char="•"/>
            </a:pPr>
            <a:r>
              <a:rPr lang="en-US" sz="1400" b="1"/>
              <a:t> Fashion- covering the hottest looks from the runway to the red carpet of your favorite celebs and everyday people trending.</a:t>
            </a:r>
          </a:p>
          <a:p>
            <a:pPr algn="ctr">
              <a:buFont typeface="Arial" panose="020B0604020202020204" pitchFamily="34" charset="0"/>
              <a:buChar char="•"/>
            </a:pPr>
            <a:r>
              <a:rPr lang="en-US" sz="1400" b="1"/>
              <a:t> Entertainment and Celeb News- Dishing the gossip on celebs and those making a splash in the industry which one on one interviews and HBCU campus news.</a:t>
            </a:r>
          </a:p>
          <a:p>
            <a:pPr algn="ctr">
              <a:buFont typeface="Arial" panose="020B0604020202020204" pitchFamily="34" charset="0"/>
              <a:buChar char="•"/>
            </a:pPr>
            <a:r>
              <a:rPr lang="en-US" sz="1400" b="1"/>
              <a:t>Sports- covering sports news and scores from HBCU’s and Major Sports</a:t>
            </a:r>
          </a:p>
          <a:p>
            <a:pPr algn="ctr">
              <a:buFont typeface="Arial" panose="020B0604020202020204" pitchFamily="34" charset="0"/>
              <a:buChar char="•"/>
            </a:pPr>
            <a:r>
              <a:rPr lang="en-US" sz="1400" b="1"/>
              <a:t>Beauty and Wellness- Focusing on the mind body and spirit</a:t>
            </a:r>
          </a:p>
          <a:p>
            <a:r>
              <a:rPr lang="en-US" sz="1400"/>
              <a:t>The students have learned the basic workforce principles:</a:t>
            </a:r>
          </a:p>
          <a:p>
            <a:pPr algn="ctr">
              <a:buFont typeface="Arial" panose="020B0604020202020204" pitchFamily="34" charset="0"/>
              <a:buChar char="•"/>
            </a:pPr>
            <a:r>
              <a:rPr lang="en-US" sz="1400" b="1"/>
              <a:t>Responsibility</a:t>
            </a:r>
          </a:p>
          <a:p>
            <a:pPr algn="ctr">
              <a:buFont typeface="Arial" panose="020B0604020202020204" pitchFamily="34" charset="0"/>
              <a:buChar char="•"/>
            </a:pPr>
            <a:r>
              <a:rPr lang="en-US" sz="1400" b="1"/>
              <a:t>Accountability</a:t>
            </a:r>
          </a:p>
          <a:p>
            <a:pPr algn="ctr">
              <a:buFont typeface="Arial" panose="020B0604020202020204" pitchFamily="34" charset="0"/>
              <a:buChar char="•"/>
            </a:pPr>
            <a:r>
              <a:rPr lang="en-US" sz="1400" b="1"/>
              <a:t>Work Ethics</a:t>
            </a:r>
          </a:p>
          <a:p>
            <a:pPr algn="ctr">
              <a:buFont typeface="Arial" panose="020B0604020202020204" pitchFamily="34" charset="0"/>
              <a:buChar char="•"/>
            </a:pPr>
            <a:r>
              <a:rPr lang="en-US" sz="1400" b="1"/>
              <a:t>Teamwork</a:t>
            </a:r>
          </a:p>
          <a:p>
            <a:pPr algn="ctr">
              <a:buFont typeface="Arial" panose="020B0604020202020204" pitchFamily="34" charset="0"/>
              <a:buChar char="•"/>
            </a:pPr>
            <a:r>
              <a:rPr lang="en-US" sz="1400" b="1"/>
              <a:t>Branding and Business codes of conduct and practices</a:t>
            </a:r>
          </a:p>
          <a:p>
            <a:pPr algn="ctr"/>
            <a:r>
              <a:rPr lang="en-US" sz="1400"/>
              <a:t>The students represent the academic majors of:</a:t>
            </a:r>
          </a:p>
          <a:p>
            <a:pPr algn="ctr">
              <a:buFont typeface="Arial" panose="020B0604020202020204" pitchFamily="34" charset="0"/>
              <a:buChar char="•"/>
            </a:pPr>
            <a:r>
              <a:rPr lang="en-US" sz="1400" b="1"/>
              <a:t>Business Administration</a:t>
            </a:r>
          </a:p>
          <a:p>
            <a:pPr algn="ctr">
              <a:buFont typeface="Arial" panose="020B0604020202020204" pitchFamily="34" charset="0"/>
              <a:buChar char="•"/>
            </a:pPr>
            <a:r>
              <a:rPr lang="en-US" sz="1400" b="1"/>
              <a:t>Mass Communications</a:t>
            </a:r>
          </a:p>
          <a:p>
            <a:pPr algn="ctr">
              <a:buFont typeface="Arial" panose="020B0604020202020204" pitchFamily="34" charset="0"/>
              <a:buChar char="•"/>
            </a:pPr>
            <a:r>
              <a:rPr lang="en-US" sz="1400" b="1"/>
              <a:t>Graphic Design</a:t>
            </a:r>
          </a:p>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470" y="-31173"/>
            <a:ext cx="1153060" cy="10633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364" y="5680364"/>
            <a:ext cx="1177636" cy="11776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155" y="0"/>
            <a:ext cx="1542184" cy="12337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29300"/>
            <a:ext cx="1046135" cy="10287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804" y="5117432"/>
            <a:ext cx="2320757" cy="1740568"/>
          </a:xfrm>
          <a:prstGeom prst="rect">
            <a:avLst/>
          </a:prstGeom>
        </p:spPr>
      </p:pic>
      <p:sp>
        <p:nvSpPr>
          <p:cNvPr id="10" name="TextBox 9"/>
          <p:cNvSpPr txBox="1"/>
          <p:nvPr/>
        </p:nvSpPr>
        <p:spPr>
          <a:xfrm>
            <a:off x="8433599" y="4328678"/>
            <a:ext cx="3388225" cy="584775"/>
          </a:xfrm>
          <a:prstGeom prst="rect">
            <a:avLst/>
          </a:prstGeom>
          <a:noFill/>
        </p:spPr>
        <p:txBody>
          <a:bodyPr wrap="square" rtlCol="0">
            <a:spAutoFit/>
          </a:bodyPr>
          <a:lstStyle/>
          <a:p>
            <a:pPr algn="ctr"/>
            <a:r>
              <a:rPr lang="en-US" sz="1600"/>
              <a:t>Get on File with The Divah </a:t>
            </a:r>
            <a:r>
              <a:rPr lang="en-US" sz="1600" err="1"/>
              <a:t>Filez</a:t>
            </a:r>
            <a:r>
              <a:rPr lang="en-US" sz="1600"/>
              <a:t> at Howard University</a:t>
            </a:r>
          </a:p>
        </p:txBody>
      </p:sp>
    </p:spTree>
    <p:extLst>
      <p:ext uri="{BB962C8B-B14F-4D97-AF65-F5344CB8AC3E}">
        <p14:creationId xmlns:p14="http://schemas.microsoft.com/office/powerpoint/2010/main" val="22005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62" y="-83128"/>
            <a:ext cx="4518120" cy="1267692"/>
          </a:xfrm>
        </p:spPr>
        <p:txBody>
          <a:bodyPr>
            <a:normAutofit/>
          </a:bodyPr>
          <a:lstStyle/>
          <a:p>
            <a:pPr algn="ctr"/>
            <a:r>
              <a:rPr lang="en-US" sz="3200"/>
              <a:t>Founder/Creator </a:t>
            </a:r>
            <a:br>
              <a:rPr lang="en-US" sz="3200"/>
            </a:br>
            <a:r>
              <a:rPr lang="en-US" sz="3200"/>
              <a:t>Jazmyne Courtnii Byrd</a:t>
            </a:r>
          </a:p>
        </p:txBody>
      </p:sp>
      <p:pic>
        <p:nvPicPr>
          <p:cNvPr id="7" name="Content Placeholder 6"/>
          <p:cNvPicPr>
            <a:picLocks noGrp="1" noChangeAspect="1"/>
          </p:cNvPicPr>
          <p:nvPr>
            <p:ph idx="1"/>
          </p:nvPr>
        </p:nvPicPr>
        <p:blipFill>
          <a:blip r:embed="rId2">
            <a:clrChange>
              <a:clrFrom>
                <a:srgbClr val="E8E3CF"/>
              </a:clrFrom>
              <a:clrTo>
                <a:srgbClr val="E8E3CF">
                  <a:alpha val="0"/>
                </a:srgbClr>
              </a:clrTo>
            </a:clrChange>
            <a:extLst>
              <a:ext uri="{28A0092B-C50C-407E-A947-70E740481C1C}">
                <a14:useLocalDpi xmlns:a14="http://schemas.microsoft.com/office/drawing/2010/main" val="0"/>
              </a:ext>
            </a:extLst>
          </a:blip>
          <a:stretch>
            <a:fillRect/>
          </a:stretch>
        </p:blipFill>
        <p:spPr>
          <a:xfrm>
            <a:off x="5506099" y="2596897"/>
            <a:ext cx="3624766" cy="3624766"/>
          </a:xfrm>
        </p:spPr>
      </p:pic>
      <p:sp>
        <p:nvSpPr>
          <p:cNvPr id="4" name="Text Placeholder 3"/>
          <p:cNvSpPr>
            <a:spLocks noGrp="1"/>
          </p:cNvSpPr>
          <p:nvPr>
            <p:ph type="body" sz="half" idx="2"/>
          </p:nvPr>
        </p:nvSpPr>
        <p:spPr>
          <a:xfrm>
            <a:off x="0" y="1454415"/>
            <a:ext cx="5621483" cy="5909730"/>
          </a:xfrm>
        </p:spPr>
        <p:txBody>
          <a:bodyPr>
            <a:normAutofit fontScale="77500" lnSpcReduction="20000"/>
          </a:bodyPr>
          <a:lstStyle/>
          <a:p>
            <a:r>
              <a:rPr lang="en-US" sz="1500">
                <a:latin typeface="Times New Roman" panose="02020603050405020304" pitchFamily="18" charset="0"/>
                <a:cs typeface="Times New Roman" panose="02020603050405020304" pitchFamily="18" charset="0"/>
              </a:rPr>
              <a:t>  </a:t>
            </a:r>
            <a:r>
              <a:rPr lang="en-US" sz="1600">
                <a:latin typeface="Times New Roman" panose="02020603050405020304" pitchFamily="18" charset="0"/>
                <a:cs typeface="Times New Roman" panose="02020603050405020304" pitchFamily="18" charset="0"/>
              </a:rPr>
              <a:t>     </a:t>
            </a:r>
            <a:r>
              <a:rPr lang="en-US" sz="1600" b="1">
                <a:latin typeface="Times New Roman" panose="02020603050405020304" pitchFamily="18" charset="0"/>
                <a:cs typeface="Times New Roman" panose="02020603050405020304" pitchFamily="18" charset="0"/>
              </a:rPr>
              <a:t>Jazmyne Courtnii Byrd was born and raised in Cincinnati, Ohio. She attended Woodward High School where she graduated in 2004. She went on to further her education at Central State University wee she graduated in 2009 with a Bachelors of Arts in Psychology and Communications. She relocated to the Washington, DC area in 2009 post graduation where she currently resides. She is a contributing writer for several Magazines including Sister2Sister, The Hype Magazine, Kingdom Voices, Boss-</a:t>
            </a:r>
            <a:r>
              <a:rPr lang="en-US" sz="1600" b="1" err="1">
                <a:latin typeface="Times New Roman" panose="02020603050405020304" pitchFamily="18" charset="0"/>
                <a:cs typeface="Times New Roman" panose="02020603050405020304" pitchFamily="18" charset="0"/>
              </a:rPr>
              <a:t>EMag</a:t>
            </a:r>
            <a:r>
              <a:rPr lang="en-US" sz="1600" b="1">
                <a:latin typeface="Times New Roman" panose="02020603050405020304" pitchFamily="18" charset="0"/>
                <a:cs typeface="Times New Roman" panose="02020603050405020304" pitchFamily="18" charset="0"/>
              </a:rPr>
              <a:t>, Exude, Beautifully Said and Queen Size Magazine in the fields of Entertainment Fashion.</a:t>
            </a:r>
          </a:p>
          <a:p>
            <a:r>
              <a:rPr lang="en-US" sz="1600" b="1">
                <a:latin typeface="Times New Roman" panose="02020603050405020304" pitchFamily="18" charset="0"/>
                <a:cs typeface="Times New Roman" panose="02020603050405020304" pitchFamily="18" charset="0"/>
              </a:rPr>
              <a:t>And in 2012 a major turning point in her life came in addition to writing she joined the team of Curves Rock Weekend who put on the first “Plus Size Fashion Show” in the DMV area where she served as the Marketing Coordinator. She starred in CRW “Vagina Monologues” in February 2012. Also in 2012 she became the Associate Editor of Ice Media Network were she managed the contributing writing staff and works closely with the creative team to acquire talent for the magazine.</a:t>
            </a:r>
          </a:p>
          <a:p>
            <a:r>
              <a:rPr lang="en-US" sz="1600" b="1">
                <a:latin typeface="Times New Roman" panose="02020603050405020304" pitchFamily="18" charset="0"/>
                <a:cs typeface="Times New Roman" panose="02020603050405020304" pitchFamily="18" charset="0"/>
              </a:rPr>
              <a:t>	 A strong believer in giving back she has volunteered with Capital Cause literacy campaign and Study Sparks as a volunteer Tudor. An occasional Model she uses her Plus Size Figure to encourage and uplift Plus Size women everywhere by. She is an Active Member of NCNW of Prince Georges County. She joined the “Ntuned Show” radio show on BlogTalkRadio as the “Entertainment and Sports Guru”. She has two of her own segments entitled “Divah’s got the J” and “The Locker Room with Divah J and Altidude”. She is currently the Editor and Chief of Igirl Magazine, the Creative Director of Carmella Magazine, and oversees the Divah Filez. in the process of obtaining her Master’s Degree in Clinical Psychology at Tennessee State University. </a:t>
            </a:r>
          </a:p>
          <a:p>
            <a:pPr algn="ctr"/>
            <a:r>
              <a:rPr lang="en-US" b="1"/>
              <a:t>Social Media:</a:t>
            </a:r>
          </a:p>
          <a:p>
            <a:pPr algn="ctr"/>
            <a:r>
              <a:rPr lang="en-US" b="1"/>
              <a:t>Twitter: @</a:t>
            </a:r>
            <a:r>
              <a:rPr lang="en-US" b="1" err="1"/>
              <a:t>shemeher_jazz</a:t>
            </a:r>
            <a:endParaRPr lang="en-US" b="1"/>
          </a:p>
          <a:p>
            <a:pPr algn="ctr"/>
            <a:r>
              <a:rPr lang="en-US" b="1"/>
              <a:t>Instagram: @</a:t>
            </a:r>
            <a:r>
              <a:rPr lang="en-US" b="1" err="1"/>
              <a:t>she.me.her_jazz</a:t>
            </a:r>
            <a:endParaRPr lang="en-US" b="1"/>
          </a:p>
          <a:p>
            <a:pPr algn="ctr"/>
            <a:r>
              <a:rPr lang="en-US" b="1"/>
              <a:t> Facebook and LinkedIn @ Jazmyne Courtnii Byrd.</a:t>
            </a:r>
          </a:p>
          <a:p>
            <a:r>
              <a:rPr lang="en-US"/>
              <a:t> </a:t>
            </a:r>
          </a:p>
          <a:p>
            <a:endParaRPr lang="en-US"/>
          </a:p>
        </p:txBody>
      </p:sp>
      <p:pic>
        <p:nvPicPr>
          <p:cNvPr id="5" name="Picture 4">
            <a:extLst>
              <a:ext uri="{FF2B5EF4-FFF2-40B4-BE49-F238E27FC236}">
                <a16:creationId xmlns:a16="http://schemas.microsoft.com/office/drawing/2014/main" id="{E7FA6676-2039-48AD-B09C-E15E2E88F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88" y="168837"/>
            <a:ext cx="2751650" cy="3436140"/>
          </a:xfrm>
          <a:prstGeom prst="rect">
            <a:avLst/>
          </a:prstGeom>
        </p:spPr>
      </p:pic>
    </p:spTree>
    <p:extLst>
      <p:ext uri="{BB962C8B-B14F-4D97-AF65-F5344CB8AC3E}">
        <p14:creationId xmlns:p14="http://schemas.microsoft.com/office/powerpoint/2010/main" val="218885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34" y="0"/>
            <a:ext cx="8596668" cy="1320800"/>
          </a:xfrm>
        </p:spPr>
        <p:txBody>
          <a:bodyPr/>
          <a:lstStyle/>
          <a:p>
            <a:r>
              <a:rPr lang="en-US"/>
              <a:t>The HBCU and You-</a:t>
            </a:r>
            <a:br>
              <a:rPr lang="en-US"/>
            </a:br>
            <a:r>
              <a:rPr lang="en-US"/>
              <a:t>                  </a:t>
            </a:r>
            <a:r>
              <a:rPr lang="en-US" sz="2400"/>
              <a:t>Why should you be involved.</a:t>
            </a:r>
          </a:p>
        </p:txBody>
      </p:sp>
      <p:sp>
        <p:nvSpPr>
          <p:cNvPr id="3" name="Text Placeholder 2"/>
          <p:cNvSpPr>
            <a:spLocks noGrp="1"/>
          </p:cNvSpPr>
          <p:nvPr>
            <p:ph type="body" idx="1"/>
          </p:nvPr>
        </p:nvSpPr>
        <p:spPr>
          <a:xfrm>
            <a:off x="675742" y="1141846"/>
            <a:ext cx="4185623" cy="576262"/>
          </a:xfrm>
        </p:spPr>
        <p:txBody>
          <a:bodyPr/>
          <a:lstStyle/>
          <a:p>
            <a:r>
              <a:rPr lang="en-US"/>
              <a:t>HBCU</a:t>
            </a:r>
          </a:p>
        </p:txBody>
      </p:sp>
      <p:sp>
        <p:nvSpPr>
          <p:cNvPr id="4" name="Content Placeholder 3"/>
          <p:cNvSpPr>
            <a:spLocks noGrp="1"/>
          </p:cNvSpPr>
          <p:nvPr>
            <p:ph sz="half" idx="2"/>
          </p:nvPr>
        </p:nvSpPr>
        <p:spPr>
          <a:xfrm>
            <a:off x="675741" y="1718108"/>
            <a:ext cx="4185623" cy="3809856"/>
          </a:xfrm>
        </p:spPr>
        <p:txBody>
          <a:bodyPr>
            <a:normAutofit/>
          </a:bodyPr>
          <a:lstStyle/>
          <a:p>
            <a:r>
              <a:rPr lang="en-US" sz="1400" dirty="0"/>
              <a:t>In 2022-2023 The Divah Filez will have 50+ HBCU interns from 19 HBCU institutions.</a:t>
            </a:r>
          </a:p>
          <a:p>
            <a:r>
              <a:rPr lang="en-US" sz="1400" dirty="0"/>
              <a:t>The total number of students attending the HBCU institutions (projection)- 285,396.</a:t>
            </a:r>
          </a:p>
          <a:p>
            <a:r>
              <a:rPr lang="en-US" sz="1400" dirty="0"/>
              <a:t>Students will support those who support them in their efforts to succeed.</a:t>
            </a:r>
          </a:p>
          <a:p>
            <a:r>
              <a:rPr lang="en-US" sz="1400" dirty="0"/>
              <a:t>Students are eager to see successful people who look like them own and operate successful companies.</a:t>
            </a:r>
          </a:p>
          <a:p>
            <a:r>
              <a:rPr lang="en-US" sz="1400" dirty="0"/>
              <a:t>Many of our interns are heading into their senior years and are preparing and seeking employment.</a:t>
            </a:r>
          </a:p>
        </p:txBody>
      </p:sp>
      <p:sp>
        <p:nvSpPr>
          <p:cNvPr id="5" name="Text Placeholder 4"/>
          <p:cNvSpPr>
            <a:spLocks noGrp="1"/>
          </p:cNvSpPr>
          <p:nvPr>
            <p:ph type="body" sz="quarter" idx="3"/>
          </p:nvPr>
        </p:nvSpPr>
        <p:spPr>
          <a:xfrm>
            <a:off x="5088382" y="1058432"/>
            <a:ext cx="4185618" cy="576262"/>
          </a:xfrm>
        </p:spPr>
        <p:txBody>
          <a:bodyPr/>
          <a:lstStyle/>
          <a:p>
            <a:r>
              <a:rPr lang="en-US"/>
              <a:t>You</a:t>
            </a:r>
          </a:p>
        </p:txBody>
      </p:sp>
      <p:sp>
        <p:nvSpPr>
          <p:cNvPr id="6" name="Content Placeholder 5"/>
          <p:cNvSpPr>
            <a:spLocks noGrp="1"/>
          </p:cNvSpPr>
          <p:nvPr>
            <p:ph sz="quarter" idx="4"/>
          </p:nvPr>
        </p:nvSpPr>
        <p:spPr>
          <a:xfrm>
            <a:off x="5088382" y="1718108"/>
            <a:ext cx="4185617" cy="3610120"/>
          </a:xfrm>
        </p:spPr>
        <p:txBody>
          <a:bodyPr>
            <a:normAutofit/>
          </a:bodyPr>
          <a:lstStyle/>
          <a:p>
            <a:r>
              <a:rPr lang="en-US" sz="1400"/>
              <a:t>Exposure to your business in different geographical areas around the country.</a:t>
            </a:r>
          </a:p>
          <a:p>
            <a:r>
              <a:rPr lang="en-US" sz="1400"/>
              <a:t>Increase in sales and business.</a:t>
            </a:r>
          </a:p>
          <a:p>
            <a:r>
              <a:rPr lang="en-US" sz="1400"/>
              <a:t>Investing in the future of future entrepreneurs and business owners.</a:t>
            </a:r>
          </a:p>
          <a:p>
            <a:r>
              <a:rPr lang="en-US" sz="1400"/>
              <a:t>Have the opportunity to expose them to what success looks like outside the four walls of the classroom.</a:t>
            </a:r>
          </a:p>
          <a:p>
            <a:r>
              <a:rPr lang="en-US" sz="1400"/>
              <a:t>Exposure to future employers.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419" y="-18473"/>
            <a:ext cx="1736581" cy="17365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29" y="5150090"/>
            <a:ext cx="1691798" cy="17079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7946" y="5211040"/>
            <a:ext cx="1684054" cy="16469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3999" y="1748583"/>
            <a:ext cx="1932002" cy="3431982"/>
          </a:xfrm>
          <a:prstGeom prst="rect">
            <a:avLst/>
          </a:prstGeom>
        </p:spPr>
      </p:pic>
      <p:sp>
        <p:nvSpPr>
          <p:cNvPr id="11" name="TextBox 10"/>
          <p:cNvSpPr txBox="1"/>
          <p:nvPr/>
        </p:nvSpPr>
        <p:spPr>
          <a:xfrm>
            <a:off x="6973378" y="5211040"/>
            <a:ext cx="3751419" cy="954107"/>
          </a:xfrm>
          <a:prstGeom prst="rect">
            <a:avLst/>
          </a:prstGeom>
          <a:noFill/>
        </p:spPr>
        <p:txBody>
          <a:bodyPr wrap="square" rtlCol="0">
            <a:spAutoFit/>
          </a:bodyPr>
          <a:lstStyle/>
          <a:p>
            <a:pPr algn="ctr"/>
            <a:r>
              <a:rPr lang="en-US" sz="1400"/>
              <a:t>Dezsane Flowers- Music Hot Trax Editor (Howard University) and GlenAndrea Brown (FAMU)- attending the Stellar Awards in Las Vegas 2017</a:t>
            </a:r>
          </a:p>
        </p:txBody>
      </p:sp>
    </p:spTree>
    <p:extLst>
      <p:ext uri="{BB962C8B-B14F-4D97-AF65-F5344CB8AC3E}">
        <p14:creationId xmlns:p14="http://schemas.microsoft.com/office/powerpoint/2010/main" val="218988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43" y="2301698"/>
            <a:ext cx="3854528" cy="520175"/>
          </a:xfrm>
        </p:spPr>
        <p:txBody>
          <a:bodyPr/>
          <a:lstStyle/>
          <a:p>
            <a:r>
              <a:rPr lang="en-US" dirty="0"/>
              <a:t> What’s New for 2022-2023</a:t>
            </a:r>
          </a:p>
        </p:txBody>
      </p:sp>
      <p:sp>
        <p:nvSpPr>
          <p:cNvPr id="3" name="Content Placeholder 2"/>
          <p:cNvSpPr>
            <a:spLocks noGrp="1"/>
          </p:cNvSpPr>
          <p:nvPr>
            <p:ph idx="1"/>
          </p:nvPr>
        </p:nvSpPr>
        <p:spPr>
          <a:xfrm>
            <a:off x="6365439" y="1331563"/>
            <a:ext cx="4513541" cy="5526437"/>
          </a:xfrm>
        </p:spPr>
        <p:txBody>
          <a:bodyPr>
            <a:normAutofit lnSpcReduction="10000"/>
          </a:bodyPr>
          <a:lstStyle/>
          <a:p>
            <a:r>
              <a:rPr lang="en-US" dirty="0"/>
              <a:t>The Divah Filez Radio will expand upon our core sections by adding the following:</a:t>
            </a:r>
          </a:p>
          <a:p>
            <a:pPr>
              <a:buFont typeface="+mj-lt"/>
              <a:buAutoNum type="arabicPeriod"/>
            </a:pPr>
            <a:r>
              <a:rPr lang="en-US" dirty="0"/>
              <a:t>Fashion </a:t>
            </a:r>
            <a:r>
              <a:rPr lang="en-US" dirty="0" err="1"/>
              <a:t>Gawdz</a:t>
            </a:r>
            <a:r>
              <a:rPr lang="en-US" dirty="0"/>
              <a:t> will now have a subsection called </a:t>
            </a:r>
            <a:r>
              <a:rPr lang="en-US" dirty="0" err="1"/>
              <a:t>BeautiFilez</a:t>
            </a:r>
            <a:r>
              <a:rPr lang="en-US" dirty="0"/>
              <a:t> which will feature a directory of MUA/Hairstylist around the country. Makeup and Natural Hair Tutorials. It will also feature the hottest beauty trends and product reviews.</a:t>
            </a:r>
          </a:p>
          <a:p>
            <a:pPr>
              <a:buFont typeface="+mj-lt"/>
              <a:buAutoNum type="arabicPeriod"/>
            </a:pPr>
            <a:r>
              <a:rPr lang="en-US" dirty="0"/>
              <a:t>HBCU </a:t>
            </a:r>
            <a:r>
              <a:rPr lang="en-US" dirty="0" err="1"/>
              <a:t>Newz</a:t>
            </a:r>
            <a:r>
              <a:rPr lang="en-US" dirty="0"/>
              <a:t> will now have a subsection for </a:t>
            </a:r>
            <a:r>
              <a:rPr lang="en-US" dirty="0" err="1"/>
              <a:t>EmpowerHER</a:t>
            </a:r>
            <a:r>
              <a:rPr lang="en-US" dirty="0"/>
              <a:t> sports, where females HBCU athletes will be featured and Politics to keep students abreast of current activity in politics.</a:t>
            </a:r>
          </a:p>
          <a:p>
            <a:pPr>
              <a:buFont typeface="+mj-lt"/>
              <a:buAutoNum type="arabicPeriod"/>
            </a:pPr>
            <a:r>
              <a:rPr lang="en-US" dirty="0"/>
              <a:t>Hot </a:t>
            </a:r>
            <a:r>
              <a:rPr lang="en-US" dirty="0" err="1"/>
              <a:t>Trax</a:t>
            </a:r>
            <a:r>
              <a:rPr lang="en-US" dirty="0"/>
              <a:t> will feature independent artists from HBCU’s and the country.  They can sale music directly on the site and grow there fan base direct on the site.</a:t>
            </a:r>
          </a:p>
        </p:txBody>
      </p:sp>
      <p:sp>
        <p:nvSpPr>
          <p:cNvPr id="4" name="Text Placeholder 3"/>
          <p:cNvSpPr>
            <a:spLocks noGrp="1"/>
          </p:cNvSpPr>
          <p:nvPr>
            <p:ph type="body" sz="half" idx="2"/>
          </p:nvPr>
        </p:nvSpPr>
        <p:spPr>
          <a:xfrm>
            <a:off x="672409" y="2944490"/>
            <a:ext cx="3854528" cy="3817701"/>
          </a:xfrm>
        </p:spPr>
        <p:txBody>
          <a:bodyPr>
            <a:normAutofit fontScale="85000" lnSpcReduction="20000"/>
          </a:bodyPr>
          <a:lstStyle/>
          <a:p>
            <a:r>
              <a:rPr lang="en-US"/>
              <a:t>We will officially be recognized as an online magazine. We will still keep our core elements:</a:t>
            </a:r>
          </a:p>
          <a:p>
            <a:pPr marL="285750" indent="-285750">
              <a:buFont typeface="Arial" panose="020B0604020202020204" pitchFamily="34" charset="0"/>
              <a:buChar char="•"/>
            </a:pPr>
            <a:r>
              <a:rPr lang="en-US"/>
              <a:t>The Buzz – Celeb Gossip and Entertainment </a:t>
            </a:r>
            <a:r>
              <a:rPr lang="en-US" err="1"/>
              <a:t>Newz</a:t>
            </a:r>
            <a:endParaRPr lang="en-US"/>
          </a:p>
          <a:p>
            <a:pPr marL="285750" indent="-285750">
              <a:buFont typeface="Arial" panose="020B0604020202020204" pitchFamily="34" charset="0"/>
              <a:buChar char="•"/>
            </a:pPr>
            <a:r>
              <a:rPr lang="en-US"/>
              <a:t>Fashion </a:t>
            </a:r>
            <a:r>
              <a:rPr lang="en-US" err="1"/>
              <a:t>Gawdz</a:t>
            </a:r>
            <a:r>
              <a:rPr lang="en-US"/>
              <a:t>- Fashion and Beauty </a:t>
            </a:r>
            <a:r>
              <a:rPr lang="en-US" err="1"/>
              <a:t>Newz</a:t>
            </a:r>
            <a:endParaRPr lang="en-US"/>
          </a:p>
          <a:p>
            <a:pPr marL="285750" indent="-285750">
              <a:buFont typeface="Arial" panose="020B0604020202020204" pitchFamily="34" charset="0"/>
              <a:buChar char="•"/>
            </a:pPr>
            <a:r>
              <a:rPr lang="en-US"/>
              <a:t>HBCU </a:t>
            </a:r>
            <a:r>
              <a:rPr lang="en-US" err="1"/>
              <a:t>Newz</a:t>
            </a:r>
            <a:r>
              <a:rPr lang="en-US"/>
              <a:t>- HBCU news, Greek Life and Yard Happenings</a:t>
            </a:r>
          </a:p>
          <a:p>
            <a:pPr marL="285750" indent="-285750">
              <a:buFont typeface="Arial" panose="020B0604020202020204" pitchFamily="34" charset="0"/>
              <a:buChar char="•"/>
            </a:pPr>
            <a:r>
              <a:rPr lang="en-US"/>
              <a:t>Hot </a:t>
            </a:r>
            <a:r>
              <a:rPr lang="en-US" err="1"/>
              <a:t>Trax</a:t>
            </a:r>
            <a:r>
              <a:rPr lang="en-US"/>
              <a:t>- Music News</a:t>
            </a:r>
          </a:p>
          <a:p>
            <a:r>
              <a:rPr lang="en-US"/>
              <a:t>We will be adding</a:t>
            </a:r>
          </a:p>
          <a:p>
            <a:pPr marL="285750" indent="-285750">
              <a:buFont typeface="Arial" panose="020B0604020202020204" pitchFamily="34" charset="0"/>
              <a:buChar char="•"/>
            </a:pPr>
            <a:r>
              <a:rPr lang="en-US" err="1"/>
              <a:t>Sportz</a:t>
            </a:r>
            <a:r>
              <a:rPr lang="en-US"/>
              <a:t> </a:t>
            </a:r>
            <a:r>
              <a:rPr lang="en-US" err="1"/>
              <a:t>Newz</a:t>
            </a:r>
            <a:endParaRPr lang="en-US"/>
          </a:p>
          <a:p>
            <a:r>
              <a:rPr lang="en-US"/>
              <a:t>The Divah Filez Mobile Application will be upgraded in June 2018.</a:t>
            </a:r>
          </a:p>
          <a:p>
            <a:r>
              <a:rPr lang="en-US"/>
              <a:t>A Divah’s Night In HBCU Tour- An empowering night for Freshmen young ladies</a:t>
            </a:r>
          </a:p>
          <a:p>
            <a:r>
              <a:rPr lang="en-US" err="1"/>
              <a:t>IssaHBCUday</a:t>
            </a:r>
            <a:r>
              <a:rPr lang="en-US"/>
              <a:t>- HBCU College and Black Business Fair</a:t>
            </a:r>
          </a:p>
          <a:p>
            <a:r>
              <a:rPr lang="en-US"/>
              <a:t>The Divah’s Take Over the ATL 1/27/2019-All Sorority Greek Step Show.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51407">
            <a:off x="139106" y="221268"/>
            <a:ext cx="3127941" cy="1839837"/>
          </a:xfrm>
          <a:prstGeom prst="rect">
            <a:avLst/>
          </a:prstGeom>
        </p:spPr>
      </p:pic>
      <p:sp>
        <p:nvSpPr>
          <p:cNvPr id="7" name="TextBox 6"/>
          <p:cNvSpPr txBox="1"/>
          <p:nvPr/>
        </p:nvSpPr>
        <p:spPr>
          <a:xfrm>
            <a:off x="3352754" y="898439"/>
            <a:ext cx="3012685" cy="1015663"/>
          </a:xfrm>
          <a:prstGeom prst="rect">
            <a:avLst/>
          </a:prstGeom>
          <a:noFill/>
        </p:spPr>
        <p:txBody>
          <a:bodyPr wrap="square" rtlCol="0">
            <a:spAutoFit/>
          </a:bodyPr>
          <a:lstStyle/>
          <a:p>
            <a:r>
              <a:rPr lang="en-US" sz="1400" dirty="0"/>
              <a:t>The Divah Interns having fun at the </a:t>
            </a:r>
            <a:r>
              <a:rPr lang="en-US" sz="1400" dirty="0" err="1"/>
              <a:t>The</a:t>
            </a:r>
            <a:r>
              <a:rPr lang="en-US" sz="1400" dirty="0"/>
              <a:t> Divah Filez Black Women’s Business Fair- Atlanta, GA in 2017.</a:t>
            </a:r>
          </a:p>
          <a:p>
            <a:endParaRPr lang="en-US" dirty="0"/>
          </a:p>
        </p:txBody>
      </p:sp>
      <p:pic>
        <p:nvPicPr>
          <p:cNvPr id="8" name="Picture 7" descr="A picture containing person, wall, clothing, person&#10;&#10;Description automatically generated">
            <a:extLst>
              <a:ext uri="{FF2B5EF4-FFF2-40B4-BE49-F238E27FC236}">
                <a16:creationId xmlns:a16="http://schemas.microsoft.com/office/drawing/2014/main" id="{54414AD0-1BE9-431D-92E5-F3E1D7D29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357037" y="4535003"/>
            <a:ext cx="2197836" cy="1464054"/>
          </a:xfrm>
          <a:prstGeom prst="rect">
            <a:avLst/>
          </a:prstGeom>
        </p:spPr>
      </p:pic>
      <p:sp>
        <p:nvSpPr>
          <p:cNvPr id="9" name="TextBox 8">
            <a:extLst>
              <a:ext uri="{FF2B5EF4-FFF2-40B4-BE49-F238E27FC236}">
                <a16:creationId xmlns:a16="http://schemas.microsoft.com/office/drawing/2014/main" id="{ED9D773E-1C27-449E-B7F9-0D1127F6663C}"/>
              </a:ext>
            </a:extLst>
          </p:cNvPr>
          <p:cNvSpPr txBox="1"/>
          <p:nvPr/>
        </p:nvSpPr>
        <p:spPr>
          <a:xfrm>
            <a:off x="4704394" y="3508888"/>
            <a:ext cx="1464054" cy="584775"/>
          </a:xfrm>
          <a:prstGeom prst="rect">
            <a:avLst/>
          </a:prstGeom>
          <a:noFill/>
        </p:spPr>
        <p:txBody>
          <a:bodyPr wrap="square" rtlCol="0">
            <a:spAutoFit/>
          </a:bodyPr>
          <a:lstStyle/>
          <a:p>
            <a:pPr algn="ctr"/>
            <a:r>
              <a:rPr lang="en-US" sz="1600" dirty="0"/>
              <a:t>Chic et Noir 2022</a:t>
            </a:r>
          </a:p>
        </p:txBody>
      </p:sp>
    </p:spTree>
    <p:extLst>
      <p:ext uri="{BB962C8B-B14F-4D97-AF65-F5344CB8AC3E}">
        <p14:creationId xmlns:p14="http://schemas.microsoft.com/office/powerpoint/2010/main" val="210406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1350817"/>
            <a:ext cx="5185064" cy="979443"/>
          </a:xfrm>
        </p:spPr>
        <p:txBody>
          <a:bodyPr/>
          <a:lstStyle/>
          <a:p>
            <a:pPr algn="ctr"/>
            <a:r>
              <a:rPr lang="en-US" sz="2800"/>
              <a:t>Last Years Numbers and Demographics</a:t>
            </a:r>
          </a:p>
        </p:txBody>
      </p:sp>
      <p:sp>
        <p:nvSpPr>
          <p:cNvPr id="3" name="Content Placeholder 2"/>
          <p:cNvSpPr>
            <a:spLocks noGrp="1"/>
          </p:cNvSpPr>
          <p:nvPr>
            <p:ph idx="1"/>
          </p:nvPr>
        </p:nvSpPr>
        <p:spPr>
          <a:xfrm>
            <a:off x="4795185" y="896888"/>
            <a:ext cx="4513541" cy="6242715"/>
          </a:xfrm>
        </p:spPr>
        <p:txBody>
          <a:bodyPr>
            <a:normAutofit fontScale="92500" lnSpcReduction="10000"/>
          </a:bodyPr>
          <a:lstStyle/>
          <a:p>
            <a:pPr marL="0" indent="0" algn="ctr">
              <a:buNone/>
            </a:pPr>
            <a:r>
              <a:rPr lang="en-US" dirty="0"/>
              <a:t>What is expected from  2022-2023  school year from the Divah Filez-</a:t>
            </a:r>
          </a:p>
          <a:p>
            <a:r>
              <a:rPr lang="en-US" dirty="0"/>
              <a:t>79.5% increase in views per month due to the addition of 47 new HBCU interns with populations over 134,488 students.</a:t>
            </a:r>
          </a:p>
          <a:p>
            <a:r>
              <a:rPr lang="en-US" dirty="0"/>
              <a:t>An online Radio Show</a:t>
            </a:r>
          </a:p>
          <a:p>
            <a:r>
              <a:rPr lang="en-US" dirty="0"/>
              <a:t>68.2% increase in state demographics due to new HBCU state locations.</a:t>
            </a:r>
          </a:p>
          <a:p>
            <a:r>
              <a:rPr lang="en-US" dirty="0"/>
              <a:t>52.8% Increase in male views with a new sports and indie music page being incorporated this year.</a:t>
            </a:r>
          </a:p>
          <a:p>
            <a:r>
              <a:rPr lang="en-US" dirty="0"/>
              <a:t>Our total reach from 2021-2022- 3.1 million</a:t>
            </a:r>
          </a:p>
          <a:p>
            <a:pPr marL="0" indent="0">
              <a:buNone/>
            </a:pPr>
            <a:r>
              <a:rPr lang="en-US" dirty="0"/>
              <a:t>New Saturated Area’s</a:t>
            </a:r>
          </a:p>
          <a:p>
            <a:pPr algn="ctr"/>
            <a:r>
              <a:rPr lang="en-US" dirty="0"/>
              <a:t>DMV (DC, Maryland, Virginia)</a:t>
            </a:r>
          </a:p>
          <a:p>
            <a:pPr algn="ctr"/>
            <a:r>
              <a:rPr lang="en-US" dirty="0"/>
              <a:t>New Orleans</a:t>
            </a:r>
          </a:p>
          <a:p>
            <a:pPr algn="ctr"/>
            <a:r>
              <a:rPr lang="en-US" dirty="0"/>
              <a:t>Texas</a:t>
            </a:r>
          </a:p>
          <a:p>
            <a:pPr algn="ctr"/>
            <a:r>
              <a:rPr lang="en-US" dirty="0"/>
              <a:t>Louisiana</a:t>
            </a:r>
          </a:p>
          <a:p>
            <a:pPr algn="ctr"/>
            <a:r>
              <a:rPr lang="en-US" dirty="0"/>
              <a:t>Florida</a:t>
            </a:r>
          </a:p>
        </p:txBody>
      </p:sp>
      <p:sp>
        <p:nvSpPr>
          <p:cNvPr id="4" name="Text Placeholder 3"/>
          <p:cNvSpPr>
            <a:spLocks noGrp="1"/>
          </p:cNvSpPr>
          <p:nvPr>
            <p:ph type="body" sz="half" idx="2"/>
          </p:nvPr>
        </p:nvSpPr>
        <p:spPr>
          <a:xfrm>
            <a:off x="677334" y="2777069"/>
            <a:ext cx="3854528" cy="3062622"/>
          </a:xfrm>
        </p:spPr>
        <p:txBody>
          <a:bodyPr>
            <a:normAutofit fontScale="85000" lnSpcReduction="20000"/>
          </a:bodyPr>
          <a:lstStyle/>
          <a:p>
            <a:pPr marL="285750" indent="-285750">
              <a:buFont typeface="Arial" panose="020B0604020202020204" pitchFamily="34" charset="0"/>
              <a:buChar char="•"/>
            </a:pPr>
            <a:r>
              <a:rPr lang="en-US"/>
              <a:t>Highest Number of Site Views per week- 282,481</a:t>
            </a:r>
          </a:p>
          <a:p>
            <a:pPr marL="285750" indent="-285750">
              <a:buFont typeface="Arial" panose="020B0604020202020204" pitchFamily="34" charset="0"/>
              <a:buChar char="•"/>
            </a:pPr>
            <a:r>
              <a:rPr lang="en-US"/>
              <a:t>Average Number of Views per Month- 1.7 million</a:t>
            </a:r>
          </a:p>
          <a:p>
            <a:pPr marL="285750" indent="-285750">
              <a:buFont typeface="Arial" panose="020B0604020202020204" pitchFamily="34" charset="0"/>
              <a:buChar char="•"/>
            </a:pPr>
            <a:r>
              <a:rPr lang="en-US"/>
              <a:t>76.2% Female</a:t>
            </a:r>
          </a:p>
          <a:p>
            <a:pPr marL="285750" indent="-285750">
              <a:buFont typeface="Arial" panose="020B0604020202020204" pitchFamily="34" charset="0"/>
              <a:buChar char="•"/>
            </a:pPr>
            <a:r>
              <a:rPr lang="en-US"/>
              <a:t>23.8% Male</a:t>
            </a:r>
          </a:p>
          <a:p>
            <a:pPr marL="285750" indent="-285750">
              <a:buFont typeface="Arial" panose="020B0604020202020204" pitchFamily="34" charset="0"/>
              <a:buChar char="•"/>
            </a:pPr>
            <a:r>
              <a:rPr lang="en-US"/>
              <a:t>68.5% Atlanta</a:t>
            </a:r>
          </a:p>
          <a:p>
            <a:pPr marL="285750" indent="-285750">
              <a:buFont typeface="Arial" panose="020B0604020202020204" pitchFamily="34" charset="0"/>
              <a:buChar char="•"/>
            </a:pPr>
            <a:r>
              <a:rPr lang="en-US"/>
              <a:t>57.1% DMV</a:t>
            </a:r>
          </a:p>
          <a:p>
            <a:pPr marL="285750" indent="-285750">
              <a:buFont typeface="Arial" panose="020B0604020202020204" pitchFamily="34" charset="0"/>
              <a:buChar char="•"/>
            </a:pPr>
            <a:r>
              <a:rPr lang="en-US"/>
              <a:t>42.7% Florida</a:t>
            </a:r>
          </a:p>
          <a:p>
            <a:pPr marL="285750" indent="-285750">
              <a:buFont typeface="Arial" panose="020B0604020202020204" pitchFamily="34" charset="0"/>
              <a:buChar char="•"/>
            </a:pPr>
            <a:r>
              <a:rPr lang="en-US"/>
              <a:t>29.6% North Carolina</a:t>
            </a:r>
          </a:p>
          <a:p>
            <a:pPr marL="285750" indent="-285750">
              <a:buFont typeface="Arial" panose="020B0604020202020204" pitchFamily="34" charset="0"/>
              <a:buChar char="•"/>
            </a:pPr>
            <a:r>
              <a:rPr lang="en-US"/>
              <a:t>17.3% Alabama</a:t>
            </a:r>
          </a:p>
          <a:p>
            <a:pPr marL="285750" indent="-285750">
              <a:buFont typeface="Arial" panose="020B0604020202020204" pitchFamily="34" charset="0"/>
              <a:buChar char="•"/>
            </a:pPr>
            <a:r>
              <a:rPr lang="en-US"/>
              <a:t>11.4% Mississippi</a:t>
            </a:r>
          </a:p>
          <a:p>
            <a:pPr marL="285750" indent="-285750">
              <a:buFont typeface="Arial" panose="020B0604020202020204" pitchFamily="34" charset="0"/>
              <a:buChar char="•"/>
            </a:pPr>
            <a:r>
              <a:rPr lang="en-US"/>
              <a: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240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335" y="5372100"/>
            <a:ext cx="1510665" cy="1485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335" y="0"/>
            <a:ext cx="1492634" cy="1492634"/>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7CA9C6F1-E959-4400-AE4C-E170723C1B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8726" y="2330259"/>
            <a:ext cx="2875926" cy="2027731"/>
          </a:xfrm>
          <a:prstGeom prst="rect">
            <a:avLst/>
          </a:prstGeom>
        </p:spPr>
      </p:pic>
      <p:pic>
        <p:nvPicPr>
          <p:cNvPr id="10" name="Picture 9" descr="A person in an orange dress&#10;&#10;Description automatically generated with low confidence">
            <a:extLst>
              <a:ext uri="{FF2B5EF4-FFF2-40B4-BE49-F238E27FC236}">
                <a16:creationId xmlns:a16="http://schemas.microsoft.com/office/drawing/2014/main" id="{FFE22A83-FCAD-415C-98BB-4113156CE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202377" y="4174250"/>
            <a:ext cx="2954319" cy="1967973"/>
          </a:xfrm>
          <a:prstGeom prst="rect">
            <a:avLst/>
          </a:prstGeom>
        </p:spPr>
      </p:pic>
    </p:spTree>
    <p:extLst>
      <p:ext uri="{BB962C8B-B14F-4D97-AF65-F5344CB8AC3E}">
        <p14:creationId xmlns:p14="http://schemas.microsoft.com/office/powerpoint/2010/main" val="166718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Divah </a:t>
            </a:r>
            <a:r>
              <a:rPr lang="en-US" err="1"/>
              <a:t>Filez</a:t>
            </a:r>
            <a:r>
              <a:rPr lang="en-US"/>
              <a:t> Past Events</a:t>
            </a:r>
          </a:p>
        </p:txBody>
      </p:sp>
      <p:sp>
        <p:nvSpPr>
          <p:cNvPr id="4" name="Text Placeholder 3"/>
          <p:cNvSpPr>
            <a:spLocks noGrp="1"/>
          </p:cNvSpPr>
          <p:nvPr>
            <p:ph type="body" sz="half" idx="2"/>
          </p:nvPr>
        </p:nvSpPr>
        <p:spPr>
          <a:xfrm>
            <a:off x="677334" y="2777069"/>
            <a:ext cx="3854528" cy="4014139"/>
          </a:xfrm>
        </p:spPr>
        <p:txBody>
          <a:bodyPr>
            <a:normAutofit fontScale="92500"/>
          </a:bodyPr>
          <a:lstStyle/>
          <a:p>
            <a:pPr marL="285750" indent="-285750">
              <a:buFont typeface="Arial" panose="020B0604020202020204" pitchFamily="34" charset="0"/>
              <a:buChar char="•"/>
            </a:pPr>
            <a:r>
              <a:rPr lang="en-US"/>
              <a:t>The Divah’s Hair Show- Charlotte, NC</a:t>
            </a:r>
          </a:p>
          <a:p>
            <a:pPr marL="285750" indent="-285750">
              <a:buFont typeface="Arial" panose="020B0604020202020204" pitchFamily="34" charset="0"/>
              <a:buChar char="•"/>
            </a:pPr>
            <a:r>
              <a:rPr lang="en-US" err="1"/>
              <a:t>IssaHBCU</a:t>
            </a:r>
            <a:r>
              <a:rPr lang="en-US"/>
              <a:t> Day- Atlanta, GA</a:t>
            </a:r>
          </a:p>
          <a:p>
            <a:pPr marL="285750" indent="-285750">
              <a:buFont typeface="Arial" panose="020B0604020202020204" pitchFamily="34" charset="0"/>
              <a:buChar char="•"/>
            </a:pPr>
            <a:r>
              <a:rPr lang="en-US"/>
              <a:t>The Divah </a:t>
            </a:r>
            <a:r>
              <a:rPr lang="en-US" err="1"/>
              <a:t>Filez</a:t>
            </a:r>
            <a:r>
              <a:rPr lang="en-US"/>
              <a:t> Black Women’s Business Fair- Atlanta, GA</a:t>
            </a:r>
          </a:p>
          <a:p>
            <a:pPr marL="285750" indent="-285750">
              <a:buFont typeface="Arial" panose="020B0604020202020204" pitchFamily="34" charset="0"/>
              <a:buChar char="•"/>
            </a:pPr>
            <a:r>
              <a:rPr lang="en-US"/>
              <a:t>Divah’s Take ATL Fashion Show- Atlanta, GA</a:t>
            </a:r>
          </a:p>
          <a:p>
            <a:pPr marL="285750" indent="-285750">
              <a:buFont typeface="Arial" panose="020B0604020202020204" pitchFamily="34" charset="0"/>
              <a:buChar char="•"/>
            </a:pPr>
            <a:r>
              <a:rPr lang="en-US"/>
              <a:t>A Divah’s Runway- Atlanta, GA</a:t>
            </a:r>
          </a:p>
          <a:p>
            <a:pPr marL="285750" indent="-285750">
              <a:buFont typeface="Arial" panose="020B0604020202020204" pitchFamily="34" charset="0"/>
              <a:buChar char="•"/>
            </a:pPr>
            <a:r>
              <a:rPr lang="en-US"/>
              <a:t>Get on FILE with The Divah </a:t>
            </a:r>
            <a:r>
              <a:rPr lang="en-US" err="1"/>
              <a:t>Filez</a:t>
            </a:r>
            <a:r>
              <a:rPr lang="en-US"/>
              <a:t>- NCAT</a:t>
            </a:r>
          </a:p>
          <a:p>
            <a:pPr marL="285750" indent="-285750">
              <a:buFont typeface="Arial" panose="020B0604020202020204" pitchFamily="34" charset="0"/>
              <a:buChar char="•"/>
            </a:pPr>
            <a:r>
              <a:rPr lang="en-US"/>
              <a:t>A Queens Night in- Albany State University</a:t>
            </a:r>
          </a:p>
          <a:p>
            <a:pPr marL="285750" indent="-285750">
              <a:buFont typeface="Arial" panose="020B0604020202020204" pitchFamily="34" charset="0"/>
              <a:buChar char="•"/>
            </a:pPr>
            <a:r>
              <a:rPr lang="en-US"/>
              <a:t>Feed the Hungry- Atlanta Community Food Bank</a:t>
            </a:r>
          </a:p>
          <a:p>
            <a:pPr marL="285750" indent="-285750">
              <a:buFont typeface="Arial" panose="020B0604020202020204" pitchFamily="34" charset="0"/>
              <a:buChar char="•"/>
            </a:pPr>
            <a:r>
              <a:rPr lang="en-US"/>
              <a:t>I’m a Princess Too- FAMU</a:t>
            </a:r>
          </a:p>
          <a:p>
            <a:pPr marL="285750" indent="-285750">
              <a:buFont typeface="Arial" panose="020B0604020202020204" pitchFamily="34" charset="0"/>
              <a:buChar char="•"/>
            </a:pPr>
            <a:r>
              <a:rPr lang="en-US"/>
              <a:t>Wear Your Crown Tour- Morgan State, Central State, Clark </a:t>
            </a:r>
            <a:r>
              <a:rPr lang="en-US" err="1"/>
              <a:t>Atanta</a:t>
            </a:r>
            <a:r>
              <a:rPr lang="en-US"/>
              <a:t> and Grambling State.</a:t>
            </a:r>
          </a:p>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61118">
            <a:off x="2295506" y="448611"/>
            <a:ext cx="2924677" cy="164513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09787">
            <a:off x="499640" y="193290"/>
            <a:ext cx="1296364" cy="19445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6824">
            <a:off x="5709696" y="333626"/>
            <a:ext cx="2812649" cy="18750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6059">
            <a:off x="9210928" y="292361"/>
            <a:ext cx="2610171" cy="19576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03717">
            <a:off x="4618440" y="2777069"/>
            <a:ext cx="2662973" cy="149705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11094">
            <a:off x="8144453" y="2655983"/>
            <a:ext cx="2815392" cy="158410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9685">
            <a:off x="5217736" y="4914943"/>
            <a:ext cx="2914727" cy="163953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57559">
            <a:off x="9279947" y="4860546"/>
            <a:ext cx="2503032" cy="1877274"/>
          </a:xfrm>
          <a:prstGeom prst="rect">
            <a:avLst/>
          </a:prstGeom>
        </p:spPr>
      </p:pic>
    </p:spTree>
    <p:extLst>
      <p:ext uri="{BB962C8B-B14F-4D97-AF65-F5344CB8AC3E}">
        <p14:creationId xmlns:p14="http://schemas.microsoft.com/office/powerpoint/2010/main" val="87216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7ACC8-F3C3-43E9-8634-21A2441580CF}"/>
              </a:ext>
            </a:extLst>
          </p:cNvPr>
          <p:cNvSpPr>
            <a:spLocks noGrp="1"/>
          </p:cNvSpPr>
          <p:nvPr>
            <p:ph type="title"/>
          </p:nvPr>
        </p:nvSpPr>
        <p:spPr>
          <a:xfrm>
            <a:off x="563034" y="0"/>
            <a:ext cx="8596668" cy="1830032"/>
          </a:xfrm>
        </p:spPr>
        <p:txBody>
          <a:bodyPr>
            <a:normAutofit fontScale="90000"/>
          </a:bodyPr>
          <a:lstStyle/>
          <a:p>
            <a:r>
              <a:rPr lang="en-US" dirty="0"/>
              <a:t>Chic Et Noir Fashion Exp &amp; Pop-Up Shop-</a:t>
            </a:r>
            <a:br>
              <a:rPr lang="en-US" dirty="0"/>
            </a:br>
            <a:r>
              <a:rPr lang="en-US" sz="1600" dirty="0"/>
              <a:t>This is The Divah Filez Fashion Experience that will take place across the country.</a:t>
            </a:r>
            <a:br>
              <a:rPr lang="en-US" sz="1600" dirty="0"/>
            </a:br>
            <a:br>
              <a:rPr lang="en-US" sz="1600" dirty="0"/>
            </a:br>
            <a:r>
              <a:rPr lang="en-US" sz="1600" dirty="0"/>
              <a:t>4/19/23 St. Thomas, USVI (The Divah Filez 9th Anniversary)</a:t>
            </a:r>
            <a:br>
              <a:rPr lang="en-US" sz="1600" dirty="0"/>
            </a:br>
            <a:r>
              <a:rPr lang="en-US" sz="1600" dirty="0"/>
              <a:t>5/13/23 ATL- Divah Honors- HBCU Heroes Big Hat Brunch and Fashion Show</a:t>
            </a:r>
            <a:br>
              <a:rPr lang="en-US" sz="1600" dirty="0"/>
            </a:br>
            <a:r>
              <a:rPr lang="en-US" sz="1600" dirty="0"/>
              <a:t>9/29/23 ATL- BET Hip-Hop Award Weekend (Shades of Melanin Fashion Show) </a:t>
            </a:r>
            <a:br>
              <a:rPr lang="en-US" sz="1600" dirty="0"/>
            </a:br>
            <a:r>
              <a:rPr lang="en-US" sz="1600" dirty="0"/>
              <a:t>4/13/24 ATL- Adult Prom Featuring Trina and Amara La Negra</a:t>
            </a:r>
            <a:br>
              <a:rPr lang="en-US" sz="1600" dirty="0"/>
            </a:br>
            <a:endParaRPr lang="en-US" dirty="0"/>
          </a:p>
        </p:txBody>
      </p:sp>
      <p:sp>
        <p:nvSpPr>
          <p:cNvPr id="4" name="Content Placeholder 3">
            <a:extLst>
              <a:ext uri="{FF2B5EF4-FFF2-40B4-BE49-F238E27FC236}">
                <a16:creationId xmlns:a16="http://schemas.microsoft.com/office/drawing/2014/main" id="{4F030471-DBA4-453F-87D6-B3B4FBA642E1}"/>
              </a:ext>
            </a:extLst>
          </p:cNvPr>
          <p:cNvSpPr>
            <a:spLocks noGrp="1"/>
          </p:cNvSpPr>
          <p:nvPr>
            <p:ph sz="half" idx="2"/>
          </p:nvPr>
        </p:nvSpPr>
        <p:spPr>
          <a:xfrm>
            <a:off x="675745" y="3278253"/>
            <a:ext cx="4185623" cy="3499432"/>
          </a:xfrm>
        </p:spPr>
        <p:txBody>
          <a:bodyPr>
            <a:normAutofit/>
          </a:bodyPr>
          <a:lstStyle/>
          <a:p>
            <a:r>
              <a:rPr lang="en-US" sz="1800" b="1" dirty="0"/>
              <a:t>Divah Designer Sponsor $1,500-</a:t>
            </a:r>
          </a:p>
          <a:p>
            <a:pPr marL="0" indent="0">
              <a:buNone/>
            </a:pPr>
            <a:r>
              <a:rPr lang="en-US" sz="1400" dirty="0"/>
              <a:t>Up to 25 Fashion Models (Hair and Makeup Services too)</a:t>
            </a:r>
          </a:p>
          <a:p>
            <a:pPr marL="0" indent="0">
              <a:buNone/>
            </a:pPr>
            <a:r>
              <a:rPr lang="en-US" sz="1400" dirty="0"/>
              <a:t>1-2 celeb models</a:t>
            </a:r>
          </a:p>
          <a:p>
            <a:pPr marL="0" indent="0">
              <a:buNone/>
            </a:pPr>
            <a:r>
              <a:rPr lang="en-US" sz="1400" dirty="0"/>
              <a:t>Customized flyer for the show</a:t>
            </a:r>
          </a:p>
          <a:p>
            <a:pPr marL="0" indent="0">
              <a:buNone/>
            </a:pPr>
            <a:r>
              <a:rPr lang="en-US" sz="1400" dirty="0"/>
              <a:t>Interview opportunities with media outlets (red carpet and online features)</a:t>
            </a:r>
          </a:p>
          <a:p>
            <a:pPr marL="0" indent="0">
              <a:buNone/>
            </a:pPr>
            <a:r>
              <a:rPr lang="en-US" sz="1400" dirty="0"/>
              <a:t>Vending space to sell products</a:t>
            </a:r>
          </a:p>
          <a:p>
            <a:pPr>
              <a:buFont typeface="+mj-lt"/>
              <a:buAutoNum type="arabicPeriod"/>
            </a:pPr>
            <a:endParaRPr lang="en-US" sz="1400" dirty="0"/>
          </a:p>
          <a:p>
            <a:pPr>
              <a:buFont typeface="+mj-lt"/>
              <a:buAutoNum type="arabicPeriod"/>
            </a:pPr>
            <a:endParaRPr lang="en-US" sz="1400" dirty="0"/>
          </a:p>
        </p:txBody>
      </p:sp>
      <p:sp>
        <p:nvSpPr>
          <p:cNvPr id="8" name="Text Placeholder 4">
            <a:extLst>
              <a:ext uri="{FF2B5EF4-FFF2-40B4-BE49-F238E27FC236}">
                <a16:creationId xmlns:a16="http://schemas.microsoft.com/office/drawing/2014/main" id="{FDB86257-BA0B-42F5-9351-E5F775048F3D}"/>
              </a:ext>
            </a:extLst>
          </p:cNvPr>
          <p:cNvSpPr>
            <a:spLocks noGrp="1"/>
          </p:cNvSpPr>
          <p:nvPr>
            <p:ph sz="quarter" idx="4"/>
          </p:nvPr>
        </p:nvSpPr>
        <p:spPr>
          <a:xfrm>
            <a:off x="5242606" y="3388916"/>
            <a:ext cx="5685744" cy="4203703"/>
          </a:xfrm>
        </p:spPr>
        <p:txBody>
          <a:bodyPr>
            <a:noAutofit/>
          </a:bodyPr>
          <a:lstStyle/>
          <a:p>
            <a:r>
              <a:rPr lang="en-US" sz="1600" b="1" dirty="0"/>
              <a:t>Class Act Designer $1,000-</a:t>
            </a:r>
          </a:p>
          <a:p>
            <a:pPr marL="0" indent="0">
              <a:buNone/>
            </a:pPr>
            <a:r>
              <a:rPr lang="en-US" sz="1200" dirty="0">
                <a:latin typeface="Times New Roman" panose="02020603050405020304" pitchFamily="18" charset="0"/>
                <a:cs typeface="Times New Roman" panose="02020603050405020304" pitchFamily="18" charset="0"/>
              </a:rPr>
              <a:t> Up to 15 Fashion Models (Hair and Makeup Services too)</a:t>
            </a:r>
          </a:p>
          <a:p>
            <a:pPr marL="0" indent="0">
              <a:buNone/>
            </a:pPr>
            <a:r>
              <a:rPr lang="en-US" sz="1200" dirty="0">
                <a:latin typeface="Times New Roman" panose="02020603050405020304" pitchFamily="18" charset="0"/>
                <a:cs typeface="Times New Roman" panose="02020603050405020304" pitchFamily="18" charset="0"/>
              </a:rPr>
              <a:t>Customized flyer for show</a:t>
            </a:r>
          </a:p>
          <a:p>
            <a:pPr marL="0" indent="0">
              <a:buNone/>
            </a:pPr>
            <a:r>
              <a:rPr lang="en-US" sz="1200" dirty="0">
                <a:latin typeface="Times New Roman" panose="02020603050405020304" pitchFamily="18" charset="0"/>
                <a:cs typeface="Times New Roman" panose="02020603050405020304" pitchFamily="18" charset="0"/>
              </a:rPr>
              <a:t>Interview opportunities with media outlets (red carpet and online features)</a:t>
            </a:r>
          </a:p>
          <a:p>
            <a:pPr marL="0" indent="0">
              <a:buNone/>
            </a:pPr>
            <a:r>
              <a:rPr lang="en-US" sz="1200" dirty="0">
                <a:latin typeface="Times New Roman" panose="02020603050405020304" pitchFamily="18" charset="0"/>
                <a:cs typeface="Times New Roman" panose="02020603050405020304" pitchFamily="18" charset="0"/>
              </a:rPr>
              <a:t> Vending space to sell products</a:t>
            </a:r>
          </a:p>
          <a:p>
            <a:endParaRPr lang="en-US" sz="1100" dirty="0"/>
          </a:p>
          <a:p>
            <a:endParaRPr lang="en-US" sz="1100" dirty="0"/>
          </a:p>
          <a:p>
            <a:endParaRPr lang="en-US" sz="1100" dirty="0"/>
          </a:p>
          <a:p>
            <a:endParaRPr lang="en-US" sz="1100" b="1" dirty="0"/>
          </a:p>
          <a:p>
            <a:endParaRPr lang="en-US" sz="1100" b="1" dirty="0"/>
          </a:p>
        </p:txBody>
      </p:sp>
      <p:pic>
        <p:nvPicPr>
          <p:cNvPr id="6" name="Picture 5" descr="A group of people sitting at a table&#10;&#10;Description automatically generated">
            <a:extLst>
              <a:ext uri="{FF2B5EF4-FFF2-40B4-BE49-F238E27FC236}">
                <a16:creationId xmlns:a16="http://schemas.microsoft.com/office/drawing/2014/main" id="{0465DF90-F665-44A9-85E0-D5B5A0F08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9702" y="120698"/>
            <a:ext cx="2721299" cy="2040285"/>
          </a:xfrm>
          <a:prstGeom prst="rect">
            <a:avLst/>
          </a:prstGeom>
        </p:spPr>
      </p:pic>
      <p:sp>
        <p:nvSpPr>
          <p:cNvPr id="9" name="TextBox 8">
            <a:extLst>
              <a:ext uri="{FF2B5EF4-FFF2-40B4-BE49-F238E27FC236}">
                <a16:creationId xmlns:a16="http://schemas.microsoft.com/office/drawing/2014/main" id="{426DAA27-0572-47EF-8C1E-38F379612B36}"/>
              </a:ext>
            </a:extLst>
          </p:cNvPr>
          <p:cNvSpPr txBox="1"/>
          <p:nvPr/>
        </p:nvSpPr>
        <p:spPr>
          <a:xfrm>
            <a:off x="9159702" y="2169126"/>
            <a:ext cx="2844729" cy="646331"/>
          </a:xfrm>
          <a:prstGeom prst="rect">
            <a:avLst/>
          </a:prstGeom>
          <a:noFill/>
        </p:spPr>
        <p:txBody>
          <a:bodyPr wrap="square" rtlCol="0">
            <a:spAutoFit/>
          </a:bodyPr>
          <a:lstStyle/>
          <a:p>
            <a:pPr algn="ctr"/>
            <a:r>
              <a:rPr lang="en-US"/>
              <a:t>Jazmyne Byrd and </a:t>
            </a:r>
          </a:p>
          <a:p>
            <a:pPr algn="ctr"/>
            <a:r>
              <a:rPr lang="en-US"/>
              <a:t>Miss </a:t>
            </a:r>
            <a:r>
              <a:rPr lang="en-US" err="1"/>
              <a:t>Suno</a:t>
            </a:r>
            <a:r>
              <a:rPr lang="en-US"/>
              <a:t> 2018-2019</a:t>
            </a:r>
          </a:p>
        </p:txBody>
      </p:sp>
      <p:sp>
        <p:nvSpPr>
          <p:cNvPr id="11" name="TextBox 10">
            <a:extLst>
              <a:ext uri="{FF2B5EF4-FFF2-40B4-BE49-F238E27FC236}">
                <a16:creationId xmlns:a16="http://schemas.microsoft.com/office/drawing/2014/main" id="{6A9ED96C-867D-444D-B2A7-6BDD578721C0}"/>
              </a:ext>
            </a:extLst>
          </p:cNvPr>
          <p:cNvSpPr txBox="1"/>
          <p:nvPr/>
        </p:nvSpPr>
        <p:spPr>
          <a:xfrm>
            <a:off x="2018496" y="2225024"/>
            <a:ext cx="5685744" cy="584775"/>
          </a:xfrm>
          <a:prstGeom prst="rect">
            <a:avLst/>
          </a:prstGeom>
          <a:noFill/>
        </p:spPr>
        <p:txBody>
          <a:bodyPr wrap="square" rtlCol="0">
            <a:spAutoFit/>
          </a:bodyPr>
          <a:lstStyle/>
          <a:p>
            <a:r>
              <a:rPr lang="en-US" sz="3200" dirty="0">
                <a:solidFill>
                  <a:schemeClr val="accent1">
                    <a:lumMod val="75000"/>
                  </a:schemeClr>
                </a:solidFill>
              </a:rPr>
              <a:t>Fashion Designer Packages</a:t>
            </a:r>
          </a:p>
        </p:txBody>
      </p:sp>
    </p:spTree>
    <p:extLst>
      <p:ext uri="{BB962C8B-B14F-4D97-AF65-F5344CB8AC3E}">
        <p14:creationId xmlns:p14="http://schemas.microsoft.com/office/powerpoint/2010/main" val="13113682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26061</TotalTime>
  <Words>2468</Words>
  <Application>Microsoft Office PowerPoint</Application>
  <PresentationFormat>Widescreen</PresentationFormat>
  <Paragraphs>203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Times New Roman</vt:lpstr>
      <vt:lpstr>Trebuchet MS</vt:lpstr>
      <vt:lpstr>Wingdings</vt:lpstr>
      <vt:lpstr>Wingdings 3</vt:lpstr>
      <vt:lpstr>Facet</vt:lpstr>
      <vt:lpstr>The Divah Filez  </vt:lpstr>
      <vt:lpstr>Table of Contents</vt:lpstr>
      <vt:lpstr>About the Divah Filez</vt:lpstr>
      <vt:lpstr>Founder/Creator  Jazmyne Courtnii Byrd</vt:lpstr>
      <vt:lpstr>The HBCU and You-                   Why should you be involved.</vt:lpstr>
      <vt:lpstr> What’s New for 2022-2023</vt:lpstr>
      <vt:lpstr>Last Years Numbers and Demographics</vt:lpstr>
      <vt:lpstr>The Divah Filez Past Events</vt:lpstr>
      <vt:lpstr>Chic Et Noir Fashion Exp &amp; Pop-Up Shop- This is The Divah Filez Fashion Experience that will take place across the country.  4/19/23 St. Thomas, USVI (The Divah Filez 9th Anniversary) 5/13/23 ATL- Divah Honors- HBCU Heroes Big Hat Brunch and Fashion Show 9/29/23 ATL- BET Hip-Hop Award Weekend (Shades of Melanin Fashion Show)  4/13/24 ATL- Adult Prom Featuring Trina and Amara La Negra </vt:lpstr>
      <vt:lpstr>Chic Et Noir Fashion Exp &amp; Pop-Up Shop- This is The Divah Filez Fashion Experience that will take place across the country. 4/19/23 St. Thomas, USVI (The Divah Filez 9th Anniversary) 5/13/23 ATL- Divah Honors- HBCU Heroes Big Hat Brunch and Fashion Show 9/29/23 ATL- BET Hip-Hop Award Weekend (Shades of Melanin Fashion Show) </vt:lpstr>
      <vt:lpstr>Divah Prom 2024 The Divah Filez will be celebrating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All sponsorship spots require 20% down reserves upfront. </vt:lpstr>
      <vt:lpstr>     Divah Prom 2024 The Divah Filez will celebrate 10 years of excellence with a Lavish Prom for the College Class of 2024 who did not get a Prom during their Senior year of High School due to Covid 19. The event will be held on April 13, 2024 in Atlanta GA. We will also be hosting a pop-up shop on December 2, 2023 and February 24,2024, , for the beauty industry and designers. We are no strangers to large events and we are ready to celebrate in a major way. We will have several celebs showing up for Prom so be ready to come and show out.  Due to COVID-19 a lot of HBCU students struggled to return to school due to finances and living situations. Our goal is to raise $100,000 for HBCU Scholarships. Join us by being a sponsor, vendor or Swag Bag rep. Proceeds from the event will be going towards HBCU students in financial need. Everything is first come first serve.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Divah Filez</dc:title>
  <dc:creator>jazmyne byrd</dc:creator>
  <cp:lastModifiedBy>jazmyne Byrd</cp:lastModifiedBy>
  <cp:revision>18</cp:revision>
  <dcterms:created xsi:type="dcterms:W3CDTF">2020-03-13T15:09:17Z</dcterms:created>
  <dcterms:modified xsi:type="dcterms:W3CDTF">2023-11-30T00:50:36Z</dcterms:modified>
</cp:coreProperties>
</file>