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sldIdLst>
    <p:sldId id="256" r:id="rId2"/>
    <p:sldId id="257" r:id="rId3"/>
    <p:sldId id="258" r:id="rId4"/>
    <p:sldId id="260" r:id="rId5"/>
    <p:sldId id="259" r:id="rId6"/>
    <p:sldId id="264" r:id="rId7"/>
    <p:sldId id="262" r:id="rId8"/>
    <p:sldId id="268" r:id="rId9"/>
    <p:sldId id="276" r:id="rId10"/>
    <p:sldId id="283" r:id="rId11"/>
    <p:sldId id="285" r:id="rId12"/>
    <p:sldId id="278" r:id="rId13"/>
    <p:sldId id="277" r:id="rId14"/>
    <p:sldId id="284" r:id="rId15"/>
    <p:sldId id="265"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F66EA-D968-4C8C-96CB-2F3A83EFC569}" v="187" dt="2023-04-17T14:00:36.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p:scale>
          <a:sx n="56" d="100"/>
          <a:sy n="56" d="100"/>
        </p:scale>
        <p:origin x="128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zmyne Byrd" userId="5517ce0d5444dfaf" providerId="Windows Live" clId="Web-{A9F7F9E5-1EC0-4DAE-A877-5E3A6CFBC83B}"/>
    <pc:docChg chg="modSld">
      <pc:chgData name="jazmyne Byrd" userId="5517ce0d5444dfaf" providerId="Windows Live" clId="Web-{A9F7F9E5-1EC0-4DAE-A877-5E3A6CFBC83B}" dt="2022-03-29T03:10:44.894" v="0" actId="1076"/>
      <pc:docMkLst>
        <pc:docMk/>
      </pc:docMkLst>
      <pc:sldChg chg="modSp">
        <pc:chgData name="jazmyne Byrd" userId="5517ce0d5444dfaf" providerId="Windows Live" clId="Web-{A9F7F9E5-1EC0-4DAE-A877-5E3A6CFBC83B}" dt="2022-03-29T03:10:44.894" v="0" actId="1076"/>
        <pc:sldMkLst>
          <pc:docMk/>
          <pc:sldMk cId="1004608385" sldId="282"/>
        </pc:sldMkLst>
        <pc:spChg chg="mod">
          <ac:chgData name="jazmyne Byrd" userId="5517ce0d5444dfaf" providerId="Windows Live" clId="Web-{A9F7F9E5-1EC0-4DAE-A877-5E3A6CFBC83B}" dt="2022-03-29T03:10:44.894" v="0" actId="1076"/>
          <ac:spMkLst>
            <pc:docMk/>
            <pc:sldMk cId="1004608385" sldId="282"/>
            <ac:spMk id="5" creationId="{F045CB10-43F8-4845-9716-63FB2C30BCD7}"/>
          </ac:spMkLst>
        </pc:spChg>
      </pc:sldChg>
    </pc:docChg>
  </pc:docChgLst>
  <pc:docChgLst>
    <pc:chgData name="jazmyne Byrd" userId="5517ce0d5444dfaf" providerId="LiveId" clId="{632F66EA-D968-4C8C-96CB-2F3A83EFC569}"/>
    <pc:docChg chg="undo custSel addSld delSld modSld sldOrd">
      <pc:chgData name="jazmyne Byrd" userId="5517ce0d5444dfaf" providerId="LiveId" clId="{632F66EA-D968-4C8C-96CB-2F3A83EFC569}" dt="2023-04-17T14:03:11.675" v="1870" actId="2696"/>
      <pc:docMkLst>
        <pc:docMk/>
      </pc:docMkLst>
      <pc:sldChg chg="ord">
        <pc:chgData name="jazmyne Byrd" userId="5517ce0d5444dfaf" providerId="LiveId" clId="{632F66EA-D968-4C8C-96CB-2F3A83EFC569}" dt="2023-04-17T13:43:05.641" v="1174"/>
        <pc:sldMkLst>
          <pc:docMk/>
          <pc:sldMk cId="2042939582" sldId="256"/>
        </pc:sldMkLst>
      </pc:sldChg>
      <pc:sldChg chg="addSp modSp mod">
        <pc:chgData name="jazmyne Byrd" userId="5517ce0d5444dfaf" providerId="LiveId" clId="{632F66EA-D968-4C8C-96CB-2F3A83EFC569}" dt="2022-04-28T01:40:17.116" v="215" actId="1076"/>
        <pc:sldMkLst>
          <pc:docMk/>
          <pc:sldMk cId="1667180794" sldId="262"/>
        </pc:sldMkLst>
        <pc:picChg chg="add mod">
          <ac:chgData name="jazmyne Byrd" userId="5517ce0d5444dfaf" providerId="LiveId" clId="{632F66EA-D968-4C8C-96CB-2F3A83EFC569}" dt="2022-04-28T01:40:17.116" v="215" actId="1076"/>
          <ac:picMkLst>
            <pc:docMk/>
            <pc:sldMk cId="1667180794" sldId="262"/>
            <ac:picMk id="10" creationId="{FFE22A83-FCAD-415C-98BB-4113156CEA4A}"/>
          </ac:picMkLst>
        </pc:picChg>
      </pc:sldChg>
      <pc:sldChg chg="addSp modSp mod">
        <pc:chgData name="jazmyne Byrd" userId="5517ce0d5444dfaf" providerId="LiveId" clId="{632F66EA-D968-4C8C-96CB-2F3A83EFC569}" dt="2022-04-28T01:39:40.978" v="210" actId="1076"/>
        <pc:sldMkLst>
          <pc:docMk/>
          <pc:sldMk cId="2104061248" sldId="264"/>
        </pc:sldMkLst>
        <pc:spChg chg="add mod">
          <ac:chgData name="jazmyne Byrd" userId="5517ce0d5444dfaf" providerId="LiveId" clId="{632F66EA-D968-4C8C-96CB-2F3A83EFC569}" dt="2022-04-28T01:39:40.978" v="210" actId="1076"/>
          <ac:spMkLst>
            <pc:docMk/>
            <pc:sldMk cId="2104061248" sldId="264"/>
            <ac:spMk id="9" creationId="{ED9D773E-1C27-449E-B7F9-0D1127F6663C}"/>
          </ac:spMkLst>
        </pc:spChg>
        <pc:picChg chg="add mod">
          <ac:chgData name="jazmyne Byrd" userId="5517ce0d5444dfaf" providerId="LiveId" clId="{632F66EA-D968-4C8C-96CB-2F3A83EFC569}" dt="2022-04-28T01:38:39.556" v="182" actId="1076"/>
          <ac:picMkLst>
            <pc:docMk/>
            <pc:sldMk cId="2104061248" sldId="264"/>
            <ac:picMk id="8" creationId="{54414AD0-1BE9-431D-92E5-F3E1D7D293FB}"/>
          </ac:picMkLst>
        </pc:picChg>
      </pc:sldChg>
      <pc:sldChg chg="del">
        <pc:chgData name="jazmyne Byrd" userId="5517ce0d5444dfaf" providerId="LiveId" clId="{632F66EA-D968-4C8C-96CB-2F3A83EFC569}" dt="2023-04-17T13:56:12.061" v="1686" actId="47"/>
        <pc:sldMkLst>
          <pc:docMk/>
          <pc:sldMk cId="1715347375" sldId="270"/>
        </pc:sldMkLst>
      </pc:sldChg>
      <pc:sldChg chg="modSp del mod">
        <pc:chgData name="jazmyne Byrd" userId="5517ce0d5444dfaf" providerId="LiveId" clId="{632F66EA-D968-4C8C-96CB-2F3A83EFC569}" dt="2023-04-17T13:43:18.940" v="1175" actId="2696"/>
        <pc:sldMkLst>
          <pc:docMk/>
          <pc:sldMk cId="717256543" sldId="271"/>
        </pc:sldMkLst>
        <pc:spChg chg="mod">
          <ac:chgData name="jazmyne Byrd" userId="5517ce0d5444dfaf" providerId="LiveId" clId="{632F66EA-D968-4C8C-96CB-2F3A83EFC569}" dt="2022-04-28T01:43:37.667" v="312" actId="20577"/>
          <ac:spMkLst>
            <pc:docMk/>
            <pc:sldMk cId="717256543" sldId="271"/>
            <ac:spMk id="2" creationId="{935A4401-02A3-479E-9ECF-B26E91250C33}"/>
          </ac:spMkLst>
        </pc:spChg>
        <pc:spChg chg="mod">
          <ac:chgData name="jazmyne Byrd" userId="5517ce0d5444dfaf" providerId="LiveId" clId="{632F66EA-D968-4C8C-96CB-2F3A83EFC569}" dt="2022-04-28T01:42:36.796" v="308" actId="20577"/>
          <ac:spMkLst>
            <pc:docMk/>
            <pc:sldMk cId="717256543" sldId="271"/>
            <ac:spMk id="3" creationId="{93ADA728-4DEA-4BD0-828B-394B73BC826D}"/>
          </ac:spMkLst>
        </pc:spChg>
        <pc:spChg chg="mod">
          <ac:chgData name="jazmyne Byrd" userId="5517ce0d5444dfaf" providerId="LiveId" clId="{632F66EA-D968-4C8C-96CB-2F3A83EFC569}" dt="2022-04-28T01:41:46.892" v="297" actId="20577"/>
          <ac:spMkLst>
            <pc:docMk/>
            <pc:sldMk cId="717256543" sldId="271"/>
            <ac:spMk id="4" creationId="{65C04735-1710-4400-8C13-5724E051877B}"/>
          </ac:spMkLst>
        </pc:spChg>
      </pc:sldChg>
      <pc:sldChg chg="modSp del mod">
        <pc:chgData name="jazmyne Byrd" userId="5517ce0d5444dfaf" providerId="LiveId" clId="{632F66EA-D968-4C8C-96CB-2F3A83EFC569}" dt="2023-04-17T13:56:07.948" v="1684" actId="47"/>
        <pc:sldMkLst>
          <pc:docMk/>
          <pc:sldMk cId="1311368238" sldId="273"/>
        </pc:sldMkLst>
        <pc:spChg chg="mod">
          <ac:chgData name="jazmyne Byrd" userId="5517ce0d5444dfaf" providerId="LiveId" clId="{632F66EA-D968-4C8C-96CB-2F3A83EFC569}" dt="2022-04-28T01:55:20.951" v="1156" actId="20577"/>
          <ac:spMkLst>
            <pc:docMk/>
            <pc:sldMk cId="1311368238" sldId="273"/>
            <ac:spMk id="2" creationId="{ED97ACC8-F3C3-43E9-8634-21A2441580CF}"/>
          </ac:spMkLst>
        </pc:spChg>
        <pc:spChg chg="mod">
          <ac:chgData name="jazmyne Byrd" userId="5517ce0d5444dfaf" providerId="LiveId" clId="{632F66EA-D968-4C8C-96CB-2F3A83EFC569}" dt="2022-04-28T01:55:33.060" v="1158" actId="20577"/>
          <ac:spMkLst>
            <pc:docMk/>
            <pc:sldMk cId="1311368238" sldId="273"/>
            <ac:spMk id="4" creationId="{4F030471-DBA4-453F-87D6-B3B4FBA642E1}"/>
          </ac:spMkLst>
        </pc:spChg>
        <pc:spChg chg="mod">
          <ac:chgData name="jazmyne Byrd" userId="5517ce0d5444dfaf" providerId="LiveId" clId="{632F66EA-D968-4C8C-96CB-2F3A83EFC569}" dt="2022-04-28T01:55:37.781" v="1160" actId="20577"/>
          <ac:spMkLst>
            <pc:docMk/>
            <pc:sldMk cId="1311368238" sldId="273"/>
            <ac:spMk id="8" creationId="{FDB86257-BA0B-42F5-9351-E5F775048F3D}"/>
          </ac:spMkLst>
        </pc:spChg>
      </pc:sldChg>
      <pc:sldChg chg="modSp del mod">
        <pc:chgData name="jazmyne Byrd" userId="5517ce0d5444dfaf" providerId="LiveId" clId="{632F66EA-D968-4C8C-96CB-2F3A83EFC569}" dt="2023-04-17T13:43:37.840" v="1178" actId="2696"/>
        <pc:sldMkLst>
          <pc:docMk/>
          <pc:sldMk cId="2567630126" sldId="275"/>
        </pc:sldMkLst>
        <pc:spChg chg="mod">
          <ac:chgData name="jazmyne Byrd" userId="5517ce0d5444dfaf" providerId="LiveId" clId="{632F66EA-D968-4C8C-96CB-2F3A83EFC569}" dt="2022-04-28T01:46:31.183" v="486" actId="20577"/>
          <ac:spMkLst>
            <pc:docMk/>
            <pc:sldMk cId="2567630126" sldId="275"/>
            <ac:spMk id="2" creationId="{28FD2748-C0E1-4625-B545-226042C0EBC0}"/>
          </ac:spMkLst>
        </pc:spChg>
      </pc:sldChg>
      <pc:sldChg chg="addSp delSp modSp add del mod">
        <pc:chgData name="jazmyne Byrd" userId="5517ce0d5444dfaf" providerId="LiveId" clId="{632F66EA-D968-4C8C-96CB-2F3A83EFC569}" dt="2023-04-17T13:58:02.633" v="1704" actId="1076"/>
        <pc:sldMkLst>
          <pc:docMk/>
          <pc:sldMk cId="1675566791" sldId="276"/>
        </pc:sldMkLst>
        <pc:spChg chg="add del mod">
          <ac:chgData name="jazmyne Byrd" userId="5517ce0d5444dfaf" providerId="LiveId" clId="{632F66EA-D968-4C8C-96CB-2F3A83EFC569}" dt="2023-04-17T13:57:41.730" v="1701" actId="478"/>
          <ac:spMkLst>
            <pc:docMk/>
            <pc:sldMk cId="1675566791" sldId="276"/>
            <ac:spMk id="2" creationId="{28FD2748-C0E1-4625-B545-226042C0EBC0}"/>
          </ac:spMkLst>
        </pc:spChg>
        <pc:spChg chg="add mod">
          <ac:chgData name="jazmyne Byrd" userId="5517ce0d5444dfaf" providerId="LiveId" clId="{632F66EA-D968-4C8C-96CB-2F3A83EFC569}" dt="2023-04-17T13:58:02.633" v="1704" actId="1076"/>
          <ac:spMkLst>
            <pc:docMk/>
            <pc:sldMk cId="1675566791" sldId="276"/>
            <ac:spMk id="5" creationId="{C94B4E3A-B38C-3D75-0B8F-41957BDB4C48}"/>
          </ac:spMkLst>
        </pc:spChg>
        <pc:spChg chg="add del mod">
          <ac:chgData name="jazmyne Byrd" userId="5517ce0d5444dfaf" providerId="LiveId" clId="{632F66EA-D968-4C8C-96CB-2F3A83EFC569}" dt="2023-04-17T13:57:11.200" v="1693" actId="478"/>
          <ac:spMkLst>
            <pc:docMk/>
            <pc:sldMk cId="1675566791" sldId="276"/>
            <ac:spMk id="9" creationId="{60FD1DD1-5ED9-C1CF-1473-6E602AA6C549}"/>
          </ac:spMkLst>
        </pc:spChg>
        <pc:spChg chg="add del mod">
          <ac:chgData name="jazmyne Byrd" userId="5517ce0d5444dfaf" providerId="LiveId" clId="{632F66EA-D968-4C8C-96CB-2F3A83EFC569}" dt="2023-04-17T13:57:57.102" v="1703" actId="478"/>
          <ac:spMkLst>
            <pc:docMk/>
            <pc:sldMk cId="1675566791" sldId="276"/>
            <ac:spMk id="11" creationId="{5199DB24-37F6-2727-DB55-9ADD4AA1228D}"/>
          </ac:spMkLst>
        </pc:spChg>
      </pc:sldChg>
      <pc:sldChg chg="addSp delSp modSp mod">
        <pc:chgData name="jazmyne Byrd" userId="5517ce0d5444dfaf" providerId="LiveId" clId="{632F66EA-D968-4C8C-96CB-2F3A83EFC569}" dt="2023-04-17T14:02:50.991" v="1869" actId="20577"/>
        <pc:sldMkLst>
          <pc:docMk/>
          <pc:sldMk cId="822414458" sldId="277"/>
        </pc:sldMkLst>
        <pc:spChg chg="mod">
          <ac:chgData name="jazmyne Byrd" userId="5517ce0d5444dfaf" providerId="LiveId" clId="{632F66EA-D968-4C8C-96CB-2F3A83EFC569}" dt="2023-04-17T13:55:50.983" v="1682" actId="20577"/>
          <ac:spMkLst>
            <pc:docMk/>
            <pc:sldMk cId="822414458" sldId="277"/>
            <ac:spMk id="2" creationId="{28FD2748-C0E1-4625-B545-226042C0EBC0}"/>
          </ac:spMkLst>
        </pc:spChg>
        <pc:spChg chg="mod">
          <ac:chgData name="jazmyne Byrd" userId="5517ce0d5444dfaf" providerId="LiveId" clId="{632F66EA-D968-4C8C-96CB-2F3A83EFC569}" dt="2023-04-17T13:54:58.693" v="1676" actId="20577"/>
          <ac:spMkLst>
            <pc:docMk/>
            <pc:sldMk cId="822414458" sldId="277"/>
            <ac:spMk id="3" creationId="{3707F116-D1E8-4B51-AD7F-CC3B7674B4AA}"/>
          </ac:spMkLst>
        </pc:spChg>
        <pc:spChg chg="del mod">
          <ac:chgData name="jazmyne Byrd" userId="5517ce0d5444dfaf" providerId="LiveId" clId="{632F66EA-D968-4C8C-96CB-2F3A83EFC569}" dt="2023-04-17T13:54:32.290" v="1642" actId="478"/>
          <ac:spMkLst>
            <pc:docMk/>
            <pc:sldMk cId="822414458" sldId="277"/>
            <ac:spMk id="4" creationId="{8C53CED9-6DF7-4319-9164-6BEA67C9D31C}"/>
          </ac:spMkLst>
        </pc:spChg>
        <pc:spChg chg="mod">
          <ac:chgData name="jazmyne Byrd" userId="5517ce0d5444dfaf" providerId="LiveId" clId="{632F66EA-D968-4C8C-96CB-2F3A83EFC569}" dt="2023-04-17T14:02:50.991" v="1869" actId="20577"/>
          <ac:spMkLst>
            <pc:docMk/>
            <pc:sldMk cId="822414458" sldId="277"/>
            <ac:spMk id="5" creationId="{B75AD59D-EB50-4728-A881-BF4108642071}"/>
          </ac:spMkLst>
        </pc:spChg>
        <pc:spChg chg="add mod">
          <ac:chgData name="jazmyne Byrd" userId="5517ce0d5444dfaf" providerId="LiveId" clId="{632F66EA-D968-4C8C-96CB-2F3A83EFC569}" dt="2023-04-17T14:00:57.025" v="1738" actId="20577"/>
          <ac:spMkLst>
            <pc:docMk/>
            <pc:sldMk cId="822414458" sldId="277"/>
            <ac:spMk id="6" creationId="{C06DDA47-5A91-6BB8-B66C-D91514F0DA15}"/>
          </ac:spMkLst>
        </pc:spChg>
        <pc:picChg chg="del mod">
          <ac:chgData name="jazmyne Byrd" userId="5517ce0d5444dfaf" providerId="LiveId" clId="{632F66EA-D968-4C8C-96CB-2F3A83EFC569}" dt="2023-04-17T13:59:34.574" v="1721" actId="478"/>
          <ac:picMkLst>
            <pc:docMk/>
            <pc:sldMk cId="822414458" sldId="277"/>
            <ac:picMk id="7" creationId="{E6E27458-7A09-41E6-B7E2-E8608197E2BB}"/>
          </ac:picMkLst>
        </pc:picChg>
        <pc:picChg chg="del">
          <ac:chgData name="jazmyne Byrd" userId="5517ce0d5444dfaf" providerId="LiveId" clId="{632F66EA-D968-4C8C-96CB-2F3A83EFC569}" dt="2023-04-17T13:59:37.845" v="1722" actId="478"/>
          <ac:picMkLst>
            <pc:docMk/>
            <pc:sldMk cId="822414458" sldId="277"/>
            <ac:picMk id="9" creationId="{6BBA3D81-8E9F-40CE-B81D-8BA7947F1384}"/>
          </ac:picMkLst>
        </pc:picChg>
        <pc:picChg chg="add mod">
          <ac:chgData name="jazmyne Byrd" userId="5517ce0d5444dfaf" providerId="LiveId" clId="{632F66EA-D968-4C8C-96CB-2F3A83EFC569}" dt="2023-04-17T14:00:06.080" v="1729" actId="1076"/>
          <ac:picMkLst>
            <pc:docMk/>
            <pc:sldMk cId="822414458" sldId="277"/>
            <ac:picMk id="10" creationId="{4733470F-F33B-BE7E-5111-C6D78EC3FD4B}"/>
          </ac:picMkLst>
        </pc:picChg>
        <pc:picChg chg="add mod">
          <ac:chgData name="jazmyne Byrd" userId="5517ce0d5444dfaf" providerId="LiveId" clId="{632F66EA-D968-4C8C-96CB-2F3A83EFC569}" dt="2023-04-17T14:00:46.247" v="1736" actId="1076"/>
          <ac:picMkLst>
            <pc:docMk/>
            <pc:sldMk cId="822414458" sldId="277"/>
            <ac:picMk id="12" creationId="{F003357F-5F84-0BE0-2DC1-B5CD3AFBC88F}"/>
          </ac:picMkLst>
        </pc:picChg>
      </pc:sldChg>
      <pc:sldChg chg="addSp modSp mod">
        <pc:chgData name="jazmyne Byrd" userId="5517ce0d5444dfaf" providerId="LiveId" clId="{632F66EA-D968-4C8C-96CB-2F3A83EFC569}" dt="2023-04-17T14:01:13.784" v="1739"/>
        <pc:sldMkLst>
          <pc:docMk/>
          <pc:sldMk cId="3133397472" sldId="278"/>
        </pc:sldMkLst>
        <pc:spChg chg="mod">
          <ac:chgData name="jazmyne Byrd" userId="5517ce0d5444dfaf" providerId="LiveId" clId="{632F66EA-D968-4C8C-96CB-2F3A83EFC569}" dt="2023-04-17T14:01:13.784" v="1739"/>
          <ac:spMkLst>
            <pc:docMk/>
            <pc:sldMk cId="3133397472" sldId="278"/>
            <ac:spMk id="2" creationId="{26499F32-2553-42E7-A450-8E2A1E93DBDE}"/>
          </ac:spMkLst>
        </pc:spChg>
        <pc:spChg chg="mod">
          <ac:chgData name="jazmyne Byrd" userId="5517ce0d5444dfaf" providerId="LiveId" clId="{632F66EA-D968-4C8C-96CB-2F3A83EFC569}" dt="2023-04-17T13:58:38.437" v="1711" actId="27636"/>
          <ac:spMkLst>
            <pc:docMk/>
            <pc:sldMk cId="3133397472" sldId="278"/>
            <ac:spMk id="3" creationId="{76F9383C-A682-4466-80B1-1713BCEE892C}"/>
          </ac:spMkLst>
        </pc:spChg>
        <pc:spChg chg="mod">
          <ac:chgData name="jazmyne Byrd" userId="5517ce0d5444dfaf" providerId="LiveId" clId="{632F66EA-D968-4C8C-96CB-2F3A83EFC569}" dt="2023-04-17T13:58:43.774" v="1713" actId="20577"/>
          <ac:spMkLst>
            <pc:docMk/>
            <pc:sldMk cId="3133397472" sldId="278"/>
            <ac:spMk id="4" creationId="{27DB3206-2E74-4BDF-8049-C7DB521D12F6}"/>
          </ac:spMkLst>
        </pc:spChg>
        <pc:picChg chg="add">
          <ac:chgData name="jazmyne Byrd" userId="5517ce0d5444dfaf" providerId="LiveId" clId="{632F66EA-D968-4C8C-96CB-2F3A83EFC569}" dt="2023-04-17T13:58:30.675" v="1705" actId="22"/>
          <ac:picMkLst>
            <pc:docMk/>
            <pc:sldMk cId="3133397472" sldId="278"/>
            <ac:picMk id="7" creationId="{B68E6B62-B846-B901-3531-802F1B18E436}"/>
          </ac:picMkLst>
        </pc:picChg>
      </pc:sldChg>
      <pc:sldChg chg="modSp del mod">
        <pc:chgData name="jazmyne Byrd" userId="5517ce0d5444dfaf" providerId="LiveId" clId="{632F66EA-D968-4C8C-96CB-2F3A83EFC569}" dt="2023-04-17T13:43:21.639" v="1176" actId="2696"/>
        <pc:sldMkLst>
          <pc:docMk/>
          <pc:sldMk cId="2424408910" sldId="279"/>
        </pc:sldMkLst>
        <pc:spChg chg="mod">
          <ac:chgData name="jazmyne Byrd" userId="5517ce0d5444dfaf" providerId="LiveId" clId="{632F66EA-D968-4C8C-96CB-2F3A83EFC569}" dt="2022-04-28T01:45:06.906" v="428" actId="20577"/>
          <ac:spMkLst>
            <pc:docMk/>
            <pc:sldMk cId="2424408910" sldId="279"/>
            <ac:spMk id="2" creationId="{7FF4F958-CCF8-4FEF-A8D5-5C7782CEE7C7}"/>
          </ac:spMkLst>
        </pc:spChg>
        <pc:spChg chg="mod">
          <ac:chgData name="jazmyne Byrd" userId="5517ce0d5444dfaf" providerId="LiveId" clId="{632F66EA-D968-4C8C-96CB-2F3A83EFC569}" dt="2022-04-28T01:45:35.462" v="449" actId="20577"/>
          <ac:spMkLst>
            <pc:docMk/>
            <pc:sldMk cId="2424408910" sldId="279"/>
            <ac:spMk id="3" creationId="{25645E96-2A5C-4F0A-AAC9-5F3799C9F47A}"/>
          </ac:spMkLst>
        </pc:spChg>
      </pc:sldChg>
      <pc:sldChg chg="del">
        <pc:chgData name="jazmyne Byrd" userId="5517ce0d5444dfaf" providerId="LiveId" clId="{632F66EA-D968-4C8C-96CB-2F3A83EFC569}" dt="2023-04-17T14:03:11.675" v="1870" actId="2696"/>
        <pc:sldMkLst>
          <pc:docMk/>
          <pc:sldMk cId="2396427304" sldId="280"/>
        </pc:sldMkLst>
      </pc:sldChg>
      <pc:sldChg chg="del">
        <pc:chgData name="jazmyne Byrd" userId="5517ce0d5444dfaf" providerId="LiveId" clId="{632F66EA-D968-4C8C-96CB-2F3A83EFC569}" dt="2023-04-17T13:43:25.020" v="1177" actId="2696"/>
        <pc:sldMkLst>
          <pc:docMk/>
          <pc:sldMk cId="2768397354" sldId="281"/>
        </pc:sldMkLst>
      </pc:sldChg>
      <pc:sldChg chg="modSp del mod">
        <pc:chgData name="jazmyne Byrd" userId="5517ce0d5444dfaf" providerId="LiveId" clId="{632F66EA-D968-4C8C-96CB-2F3A83EFC569}" dt="2023-04-17T13:56:10.210" v="1685" actId="47"/>
        <pc:sldMkLst>
          <pc:docMk/>
          <pc:sldMk cId="1004608385" sldId="282"/>
        </pc:sldMkLst>
        <pc:spChg chg="mod">
          <ac:chgData name="jazmyne Byrd" userId="5517ce0d5444dfaf" providerId="LiveId" clId="{632F66EA-D968-4C8C-96CB-2F3A83EFC569}" dt="2022-04-28T01:57:05.847" v="1170"/>
          <ac:spMkLst>
            <pc:docMk/>
            <pc:sldMk cId="1004608385" sldId="282"/>
            <ac:spMk id="2" creationId="{A7F06539-2D2C-4BC3-AC64-5A99DC66DFE3}"/>
          </ac:spMkLst>
        </pc:spChg>
        <pc:spChg chg="mod">
          <ac:chgData name="jazmyne Byrd" userId="5517ce0d5444dfaf" providerId="LiveId" clId="{632F66EA-D968-4C8C-96CB-2F3A83EFC569}" dt="2022-04-28T01:56:44.441" v="1169" actId="20577"/>
          <ac:spMkLst>
            <pc:docMk/>
            <pc:sldMk cId="1004608385" sldId="282"/>
            <ac:spMk id="3" creationId="{EFE4D2FB-C5BA-48A1-8276-E0CE242B7435}"/>
          </ac:spMkLst>
        </pc:spChg>
        <pc:spChg chg="mod">
          <ac:chgData name="jazmyne Byrd" userId="5517ce0d5444dfaf" providerId="LiveId" clId="{632F66EA-D968-4C8C-96CB-2F3A83EFC569}" dt="2022-03-29T03:18:07.538" v="175" actId="20577"/>
          <ac:spMkLst>
            <pc:docMk/>
            <pc:sldMk cId="1004608385" sldId="282"/>
            <ac:spMk id="4" creationId="{A6BBD750-DA0C-41D7-BA50-EDCAEEC33A73}"/>
          </ac:spMkLst>
        </pc:spChg>
        <pc:spChg chg="mod">
          <ac:chgData name="jazmyne Byrd" userId="5517ce0d5444dfaf" providerId="LiveId" clId="{632F66EA-D968-4C8C-96CB-2F3A83EFC569}" dt="2022-04-28T01:57:17.969" v="1172" actId="20577"/>
          <ac:spMkLst>
            <pc:docMk/>
            <pc:sldMk cId="1004608385" sldId="282"/>
            <ac:spMk id="5" creationId="{F045CB10-43F8-4845-9716-63FB2C30BCD7}"/>
          </ac:spMkLst>
        </pc:spChg>
      </pc:sldChg>
      <pc:sldChg chg="modSp mod ord">
        <pc:chgData name="jazmyne Byrd" userId="5517ce0d5444dfaf" providerId="LiveId" clId="{632F66EA-D968-4C8C-96CB-2F3A83EFC569}" dt="2023-04-17T13:59:11.169" v="1717"/>
        <pc:sldMkLst>
          <pc:docMk/>
          <pc:sldMk cId="4235168840" sldId="283"/>
        </pc:sldMkLst>
        <pc:spChg chg="mod">
          <ac:chgData name="jazmyne Byrd" userId="5517ce0d5444dfaf" providerId="LiveId" clId="{632F66EA-D968-4C8C-96CB-2F3A83EFC569}" dt="2023-04-17T13:58:56.924" v="1715" actId="20577"/>
          <ac:spMkLst>
            <pc:docMk/>
            <pc:sldMk cId="4235168840" sldId="283"/>
            <ac:spMk id="2" creationId="{28FD2748-C0E1-4625-B545-226042C0EBC0}"/>
          </ac:spMkLst>
        </pc:spChg>
        <pc:spChg chg="mod">
          <ac:chgData name="jazmyne Byrd" userId="5517ce0d5444dfaf" providerId="LiveId" clId="{632F66EA-D968-4C8C-96CB-2F3A83EFC569}" dt="2023-04-17T13:48:19.155" v="1491" actId="20577"/>
          <ac:spMkLst>
            <pc:docMk/>
            <pc:sldMk cId="4235168840" sldId="283"/>
            <ac:spMk id="3" creationId="{3707F116-D1E8-4B51-AD7F-CC3B7674B4AA}"/>
          </ac:spMkLst>
        </pc:spChg>
        <pc:spChg chg="mod">
          <ac:chgData name="jazmyne Byrd" userId="5517ce0d5444dfaf" providerId="LiveId" clId="{632F66EA-D968-4C8C-96CB-2F3A83EFC569}" dt="2023-04-17T13:47:02.833" v="1415" actId="20577"/>
          <ac:spMkLst>
            <pc:docMk/>
            <pc:sldMk cId="4235168840" sldId="283"/>
            <ac:spMk id="5" creationId="{B75AD59D-EB50-4728-A881-BF4108642071}"/>
          </ac:spMkLst>
        </pc:spChg>
      </pc:sldChg>
      <pc:sldChg chg="addSp delSp modSp add mod ord">
        <pc:chgData name="jazmyne Byrd" userId="5517ce0d5444dfaf" providerId="LiveId" clId="{632F66EA-D968-4C8C-96CB-2F3A83EFC569}" dt="2023-04-17T14:01:20.872" v="1740" actId="20577"/>
        <pc:sldMkLst>
          <pc:docMk/>
          <pc:sldMk cId="2931482244" sldId="285"/>
        </pc:sldMkLst>
        <pc:spChg chg="mod">
          <ac:chgData name="jazmyne Byrd" userId="5517ce0d5444dfaf" providerId="LiveId" clId="{632F66EA-D968-4C8C-96CB-2F3A83EFC569}" dt="2023-04-17T14:01:20.872" v="1740" actId="20577"/>
          <ac:spMkLst>
            <pc:docMk/>
            <pc:sldMk cId="2931482244" sldId="285"/>
            <ac:spMk id="2" creationId="{28FD2748-C0E1-4625-B545-226042C0EBC0}"/>
          </ac:spMkLst>
        </pc:spChg>
        <pc:spChg chg="mod">
          <ac:chgData name="jazmyne Byrd" userId="5517ce0d5444dfaf" providerId="LiveId" clId="{632F66EA-D968-4C8C-96CB-2F3A83EFC569}" dt="2023-04-17T13:52:25.401" v="1608" actId="20577"/>
          <ac:spMkLst>
            <pc:docMk/>
            <pc:sldMk cId="2931482244" sldId="285"/>
            <ac:spMk id="3" creationId="{3707F116-D1E8-4B51-AD7F-CC3B7674B4AA}"/>
          </ac:spMkLst>
        </pc:spChg>
        <pc:spChg chg="add del mod">
          <ac:chgData name="jazmyne Byrd" userId="5517ce0d5444dfaf" providerId="LiveId" clId="{632F66EA-D968-4C8C-96CB-2F3A83EFC569}" dt="2023-04-17T13:53:16.938" v="1614" actId="26606"/>
          <ac:spMkLst>
            <pc:docMk/>
            <pc:sldMk cId="2931482244" sldId="285"/>
            <ac:spMk id="5" creationId="{B75AD59D-EB50-4728-A881-BF4108642071}"/>
          </ac:spMkLst>
        </pc:spChg>
        <pc:graphicFrameChg chg="add del">
          <ac:chgData name="jazmyne Byrd" userId="5517ce0d5444dfaf" providerId="LiveId" clId="{632F66EA-D968-4C8C-96CB-2F3A83EFC569}" dt="2023-04-17T13:53:16.938" v="1614" actId="26606"/>
          <ac:graphicFrameMkLst>
            <pc:docMk/>
            <pc:sldMk cId="2931482244" sldId="285"/>
            <ac:graphicFrameMk id="12" creationId="{3FD8F3FE-01F5-FC5E-B7FE-D135091C181C}"/>
          </ac:graphicFrameMkLst>
        </pc:graphicFrameChg>
        <pc:picChg chg="add mod">
          <ac:chgData name="jazmyne Byrd" userId="5517ce0d5444dfaf" providerId="LiveId" clId="{632F66EA-D968-4C8C-96CB-2F3A83EFC569}" dt="2023-04-17T13:53:16.938" v="1614" actId="26606"/>
          <ac:picMkLst>
            <pc:docMk/>
            <pc:sldMk cId="2931482244" sldId="285"/>
            <ac:picMk id="6" creationId="{BF966259-E439-FCF4-7576-B05E23A9F335}"/>
          </ac:picMkLst>
        </pc:picChg>
        <pc:picChg chg="del">
          <ac:chgData name="jazmyne Byrd" userId="5517ce0d5444dfaf" providerId="LiveId" clId="{632F66EA-D968-4C8C-96CB-2F3A83EFC569}" dt="2023-04-17T13:53:19.019" v="1615" actId="478"/>
          <ac:picMkLst>
            <pc:docMk/>
            <pc:sldMk cId="2931482244" sldId="285"/>
            <ac:picMk id="7" creationId="{E6E27458-7A09-41E6-B7E2-E8608197E2BB}"/>
          </ac:picMkLst>
        </pc:picChg>
        <pc:picChg chg="del">
          <ac:chgData name="jazmyne Byrd" userId="5517ce0d5444dfaf" providerId="LiveId" clId="{632F66EA-D968-4C8C-96CB-2F3A83EFC569}" dt="2023-04-17T13:50:18.572" v="1529" actId="478"/>
          <ac:picMkLst>
            <pc:docMk/>
            <pc:sldMk cId="2931482244" sldId="285"/>
            <ac:picMk id="9" creationId="{6BBA3D81-8E9F-40CE-B81D-8BA7947F1384}"/>
          </ac:picMkLst>
        </pc:picChg>
        <pc:picChg chg="add mod">
          <ac:chgData name="jazmyne Byrd" userId="5517ce0d5444dfaf" providerId="LiveId" clId="{632F66EA-D968-4C8C-96CB-2F3A83EFC569}" dt="2023-04-17T13:53:23.714" v="1616" actId="1076"/>
          <ac:picMkLst>
            <pc:docMk/>
            <pc:sldMk cId="2931482244" sldId="285"/>
            <ac:picMk id="10" creationId="{E2FF2979-B36D-5725-2B15-8680BD67C961}"/>
          </ac:picMkLst>
        </pc:picChg>
      </pc:sldChg>
    </pc:docChg>
  </pc:docChgLst>
  <pc:docChgLst>
    <pc:chgData name="jazmyne Byrd" userId="5517ce0d5444dfaf" providerId="LiveId" clId="{0F557A5D-4B1B-409E-8792-952174DFF2EA}"/>
    <pc:docChg chg="undo custSel addSld delSld modSld sldOrd">
      <pc:chgData name="jazmyne Byrd" userId="5517ce0d5444dfaf" providerId="LiveId" clId="{0F557A5D-4B1B-409E-8792-952174DFF2EA}" dt="2021-11-28T15:25:31.350" v="2900" actId="20577"/>
      <pc:docMkLst>
        <pc:docMk/>
      </pc:docMkLst>
      <pc:sldChg chg="modSp mod">
        <pc:chgData name="jazmyne Byrd" userId="5517ce0d5444dfaf" providerId="LiveId" clId="{0F557A5D-4B1B-409E-8792-952174DFF2EA}" dt="2021-11-18T21:30:22.845" v="1368" actId="20577"/>
        <pc:sldMkLst>
          <pc:docMk/>
          <pc:sldMk cId="1311368238" sldId="273"/>
        </pc:sldMkLst>
        <pc:spChg chg="mod">
          <ac:chgData name="jazmyne Byrd" userId="5517ce0d5444dfaf" providerId="LiveId" clId="{0F557A5D-4B1B-409E-8792-952174DFF2EA}" dt="2021-11-18T21:30:22.845" v="1368" actId="20577"/>
          <ac:spMkLst>
            <pc:docMk/>
            <pc:sldMk cId="1311368238" sldId="273"/>
            <ac:spMk id="4" creationId="{4F030471-DBA4-453F-87D6-B3B4FBA642E1}"/>
          </ac:spMkLst>
        </pc:spChg>
        <pc:spChg chg="mod">
          <ac:chgData name="jazmyne Byrd" userId="5517ce0d5444dfaf" providerId="LiveId" clId="{0F557A5D-4B1B-409E-8792-952174DFF2EA}" dt="2021-11-18T21:29:45.740" v="1361" actId="20577"/>
          <ac:spMkLst>
            <pc:docMk/>
            <pc:sldMk cId="1311368238" sldId="273"/>
            <ac:spMk id="8" creationId="{FDB86257-BA0B-42F5-9351-E5F775048F3D}"/>
          </ac:spMkLst>
        </pc:spChg>
      </pc:sldChg>
      <pc:sldChg chg="modSp mod">
        <pc:chgData name="jazmyne Byrd" userId="5517ce0d5444dfaf" providerId="LiveId" clId="{0F557A5D-4B1B-409E-8792-952174DFF2EA}" dt="2021-11-18T19:08:44.127" v="1213" actId="20577"/>
        <pc:sldMkLst>
          <pc:docMk/>
          <pc:sldMk cId="2396427304" sldId="280"/>
        </pc:sldMkLst>
        <pc:spChg chg="mod">
          <ac:chgData name="jazmyne Byrd" userId="5517ce0d5444dfaf" providerId="LiveId" clId="{0F557A5D-4B1B-409E-8792-952174DFF2EA}" dt="2021-11-18T19:08:44.127" v="1213" actId="20577"/>
          <ac:spMkLst>
            <pc:docMk/>
            <pc:sldMk cId="2396427304" sldId="280"/>
            <ac:spMk id="2" creationId="{1C0699BF-818C-402D-9401-4A33452BDF8A}"/>
          </ac:spMkLst>
        </pc:spChg>
      </pc:sldChg>
      <pc:sldChg chg="delSp modSp add mod ord">
        <pc:chgData name="jazmyne Byrd" userId="5517ce0d5444dfaf" providerId="LiveId" clId="{0F557A5D-4B1B-409E-8792-952174DFF2EA}" dt="2021-11-09T17:24:38.657" v="1211" actId="313"/>
        <pc:sldMkLst>
          <pc:docMk/>
          <pc:sldMk cId="4235168840" sldId="283"/>
        </pc:sldMkLst>
        <pc:spChg chg="mod">
          <ac:chgData name="jazmyne Byrd" userId="5517ce0d5444dfaf" providerId="LiveId" clId="{0F557A5D-4B1B-409E-8792-952174DFF2EA}" dt="2021-10-22T23:15:25.286" v="70" actId="20577"/>
          <ac:spMkLst>
            <pc:docMk/>
            <pc:sldMk cId="4235168840" sldId="283"/>
            <ac:spMk id="2" creationId="{28FD2748-C0E1-4625-B545-226042C0EBC0}"/>
          </ac:spMkLst>
        </pc:spChg>
        <pc:spChg chg="mod">
          <ac:chgData name="jazmyne Byrd" userId="5517ce0d5444dfaf" providerId="LiveId" clId="{0F557A5D-4B1B-409E-8792-952174DFF2EA}" dt="2021-11-09T17:17:47.438" v="1140" actId="20577"/>
          <ac:spMkLst>
            <pc:docMk/>
            <pc:sldMk cId="4235168840" sldId="283"/>
            <ac:spMk id="3" creationId="{3707F116-D1E8-4B51-AD7F-CC3B7674B4AA}"/>
          </ac:spMkLst>
        </pc:spChg>
        <pc:spChg chg="del mod">
          <ac:chgData name="jazmyne Byrd" userId="5517ce0d5444dfaf" providerId="LiveId" clId="{0F557A5D-4B1B-409E-8792-952174DFF2EA}" dt="2021-11-09T17:12:47.516" v="576" actId="478"/>
          <ac:spMkLst>
            <pc:docMk/>
            <pc:sldMk cId="4235168840" sldId="283"/>
            <ac:spMk id="4" creationId="{8C53CED9-6DF7-4319-9164-6BEA67C9D31C}"/>
          </ac:spMkLst>
        </pc:spChg>
        <pc:spChg chg="mod">
          <ac:chgData name="jazmyne Byrd" userId="5517ce0d5444dfaf" providerId="LiveId" clId="{0F557A5D-4B1B-409E-8792-952174DFF2EA}" dt="2021-11-09T17:24:38.657" v="1211" actId="313"/>
          <ac:spMkLst>
            <pc:docMk/>
            <pc:sldMk cId="4235168840" sldId="283"/>
            <ac:spMk id="5" creationId="{B75AD59D-EB50-4728-A881-BF4108642071}"/>
          </ac:spMkLst>
        </pc:spChg>
      </pc:sldChg>
      <pc:sldChg chg="add del ord">
        <pc:chgData name="jazmyne Byrd" userId="5517ce0d5444dfaf" providerId="LiveId" clId="{0F557A5D-4B1B-409E-8792-952174DFF2EA}" dt="2021-11-09T17:02:20.528" v="258" actId="2696"/>
        <pc:sldMkLst>
          <pc:docMk/>
          <pc:sldMk cId="1207629050" sldId="284"/>
        </pc:sldMkLst>
      </pc:sldChg>
      <pc:sldChg chg="addSp delSp modSp add mod ord">
        <pc:chgData name="jazmyne Byrd" userId="5517ce0d5444dfaf" providerId="LiveId" clId="{0F557A5D-4B1B-409E-8792-952174DFF2EA}" dt="2021-11-28T15:25:31.350" v="2900" actId="20577"/>
        <pc:sldMkLst>
          <pc:docMk/>
          <pc:sldMk cId="3303495961" sldId="284"/>
        </pc:sldMkLst>
        <pc:spChg chg="mod">
          <ac:chgData name="jazmyne Byrd" userId="5517ce0d5444dfaf" providerId="LiveId" clId="{0F557A5D-4B1B-409E-8792-952174DFF2EA}" dt="2021-11-28T15:24:53.299" v="2892" actId="20577"/>
          <ac:spMkLst>
            <pc:docMk/>
            <pc:sldMk cId="3303495961" sldId="284"/>
            <ac:spMk id="2" creationId="{7FF4F958-CCF8-4FEF-A8D5-5C7782CEE7C7}"/>
          </ac:spMkLst>
        </pc:spChg>
        <pc:spChg chg="mod">
          <ac:chgData name="jazmyne Byrd" userId="5517ce0d5444dfaf" providerId="LiveId" clId="{0F557A5D-4B1B-409E-8792-952174DFF2EA}" dt="2021-11-28T15:24:34.744" v="2888" actId="27636"/>
          <ac:spMkLst>
            <pc:docMk/>
            <pc:sldMk cId="3303495961" sldId="284"/>
            <ac:spMk id="3" creationId="{25645E96-2A5C-4F0A-AAC9-5F3799C9F47A}"/>
          </ac:spMkLst>
        </pc:spChg>
        <pc:spChg chg="mod">
          <ac:chgData name="jazmyne Byrd" userId="5517ce0d5444dfaf" providerId="LiveId" clId="{0F557A5D-4B1B-409E-8792-952174DFF2EA}" dt="2021-11-28T15:25:31.350" v="2900" actId="20577"/>
          <ac:spMkLst>
            <pc:docMk/>
            <pc:sldMk cId="3303495961" sldId="284"/>
            <ac:spMk id="4" creationId="{8871F50D-0B68-4709-9371-AADA222C5D13}"/>
          </ac:spMkLst>
        </pc:spChg>
        <pc:picChg chg="del">
          <ac:chgData name="jazmyne Byrd" userId="5517ce0d5444dfaf" providerId="LiveId" clId="{0F557A5D-4B1B-409E-8792-952174DFF2EA}" dt="2021-11-28T15:24:27.295" v="2886" actId="478"/>
          <ac:picMkLst>
            <pc:docMk/>
            <pc:sldMk cId="3303495961" sldId="284"/>
            <ac:picMk id="6" creationId="{DB2BD11E-EEB7-494E-A2DA-3DB89BC8D1E5}"/>
          </ac:picMkLst>
        </pc:picChg>
        <pc:picChg chg="add mod">
          <ac:chgData name="jazmyne Byrd" userId="5517ce0d5444dfaf" providerId="LiveId" clId="{0F557A5D-4B1B-409E-8792-952174DFF2EA}" dt="2021-11-28T15:25:26.225" v="2899" actId="1076"/>
          <ac:picMkLst>
            <pc:docMk/>
            <pc:sldMk cId="3303495961" sldId="284"/>
            <ac:picMk id="7" creationId="{10510D7A-7056-4639-89C4-DCFBD1D5DC41}"/>
          </ac:picMkLst>
        </pc:picChg>
        <pc:picChg chg="del mod">
          <ac:chgData name="jazmyne Byrd" userId="5517ce0d5444dfaf" providerId="LiveId" clId="{0F557A5D-4B1B-409E-8792-952174DFF2EA}" dt="2021-11-28T15:24:24.926" v="2885" actId="478"/>
          <ac:picMkLst>
            <pc:docMk/>
            <pc:sldMk cId="3303495961" sldId="284"/>
            <ac:picMk id="8" creationId="{60EE89E0-35BF-411C-8871-CE822EBCE83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3970E-6DCA-4A19-BEA0-428B01C0098A}"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61DC6-1277-4AED-B046-830C2A3F4B30}" type="slidenum">
              <a:rPr lang="en-US" smtClean="0"/>
              <a:t>‹#›</a:t>
            </a:fld>
            <a:endParaRPr lang="en-US"/>
          </a:p>
        </p:txBody>
      </p:sp>
    </p:spTree>
    <p:extLst>
      <p:ext uri="{BB962C8B-B14F-4D97-AF65-F5344CB8AC3E}">
        <p14:creationId xmlns:p14="http://schemas.microsoft.com/office/powerpoint/2010/main" val="88748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61DC6-1277-4AED-B046-830C2A3F4B30}" type="slidenum">
              <a:rPr lang="en-US" smtClean="0"/>
              <a:t>5</a:t>
            </a:fld>
            <a:endParaRPr lang="en-US"/>
          </a:p>
        </p:txBody>
      </p:sp>
    </p:spTree>
    <p:extLst>
      <p:ext uri="{BB962C8B-B14F-4D97-AF65-F5344CB8AC3E}">
        <p14:creationId xmlns:p14="http://schemas.microsoft.com/office/powerpoint/2010/main" val="190813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225A01-A4BE-450E-B68C-92DDE911DD5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08624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41442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58328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3107440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624623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374878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25A01-A4BE-450E-B68C-92DDE911DD5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10157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25A01-A4BE-450E-B68C-92DDE911DD5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77157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25A01-A4BE-450E-B68C-92DDE911DD5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41470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50466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25A01-A4BE-450E-B68C-92DDE911DD5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130969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25A01-A4BE-450E-B68C-92DDE911DD53}"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79467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3225A01-A4BE-450E-B68C-92DDE911DD53}"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41564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25A01-A4BE-450E-B68C-92DDE911DD53}"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308050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25A01-A4BE-450E-B68C-92DDE911DD5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432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225A01-A4BE-450E-B68C-92DDE911DD53}"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1208208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225A01-A4BE-450E-B68C-92DDE911DD53}" type="datetimeFigureOut">
              <a:rPr lang="en-US" smtClean="0"/>
              <a:t>4/17/2023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EC091AB-5F22-4843-9719-7A136544FF0E}" type="slidenum">
              <a:rPr lang="en-US" smtClean="0"/>
              <a:t>‹#›</a:t>
            </a:fld>
            <a:endParaRPr lang="en-US"/>
          </a:p>
        </p:txBody>
      </p:sp>
    </p:spTree>
    <p:extLst>
      <p:ext uri="{BB962C8B-B14F-4D97-AF65-F5344CB8AC3E}">
        <p14:creationId xmlns:p14="http://schemas.microsoft.com/office/powerpoint/2010/main" val="30947482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mailto:info@thedivahfilez.com" TargetMode="External"/><Relationship Id="rId1" Type="http://schemas.openxmlformats.org/officeDocument/2006/relationships/slideLayout" Target="../slideLayouts/slideLayout4.xml"/><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mailto:zelle-jazmynecbyrd@gmail.co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7946" y="3328397"/>
            <a:ext cx="5285897" cy="811877"/>
          </a:xfrm>
        </p:spPr>
        <p:txBody>
          <a:bodyPr/>
          <a:lstStyle/>
          <a:p>
            <a:r>
              <a:rPr lang="en-US"/>
              <a:t>The Divah Filez  </a:t>
            </a:r>
          </a:p>
        </p:txBody>
      </p:sp>
      <p:sp>
        <p:nvSpPr>
          <p:cNvPr id="3" name="Subtitle 2"/>
          <p:cNvSpPr>
            <a:spLocks noGrp="1"/>
          </p:cNvSpPr>
          <p:nvPr>
            <p:ph type="subTitle" idx="1"/>
          </p:nvPr>
        </p:nvSpPr>
        <p:spPr/>
        <p:txBody>
          <a:bodyPr/>
          <a:lstStyle/>
          <a:p>
            <a:r>
              <a:rPr lang="en-US"/>
              <a:t>Advertising and Sponsorship Packet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0680" y="-1"/>
            <a:ext cx="3706032" cy="3417839"/>
          </a:xfrm>
          <a:prstGeom prst="rect">
            <a:avLst/>
          </a:prstGeom>
        </p:spPr>
      </p:pic>
    </p:spTree>
    <p:extLst>
      <p:ext uri="{BB962C8B-B14F-4D97-AF65-F5344CB8AC3E}">
        <p14:creationId xmlns:p14="http://schemas.microsoft.com/office/powerpoint/2010/main" val="204293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2748-C0E1-4625-B545-226042C0EBC0}"/>
              </a:ext>
            </a:extLst>
          </p:cNvPr>
          <p:cNvSpPr>
            <a:spLocks noGrp="1"/>
          </p:cNvSpPr>
          <p:nvPr>
            <p:ph type="title"/>
          </p:nvPr>
        </p:nvSpPr>
        <p:spPr>
          <a:xfrm>
            <a:off x="677334" y="609599"/>
            <a:ext cx="8596668" cy="1431235"/>
          </a:xfrm>
        </p:spPr>
        <p:txBody>
          <a:bodyPr>
            <a:normAutofit fontScale="90000"/>
          </a:bodyPr>
          <a:lstStyle/>
          <a:p>
            <a:r>
              <a:rPr lang="en-US" dirty="0"/>
              <a:t>Divah Honors: HBCU Heroes</a:t>
            </a:r>
            <a:br>
              <a:rPr lang="en-US" dirty="0"/>
            </a:br>
            <a:r>
              <a:rPr lang="en-US" sz="1200" dirty="0"/>
              <a:t>The Divah Filez will be celebrating 8 years of excellence with a Lavish Black </a:t>
            </a:r>
            <a:r>
              <a:rPr lang="en-US" sz="1200" dirty="0" err="1"/>
              <a:t>Womens</a:t>
            </a:r>
            <a:r>
              <a:rPr lang="en-US" sz="1200" dirty="0"/>
              <a:t> Business Fair and Celebrity Fashion Show and Divah Honors: HBCU Heroes on April 21-22,2023 in Atlanta GA. We are no strangers to large events ands we are ready to celebrate in a major way. Due to COVID-19 a lot of HBCU students struggled to return to school due to finances and living situations. Our goal is to raise $500,000 for HBCU Scholarships. Join us by being a sponsor, vendor or Swag Bag rep. Proceeds from the event will be going towards HBCU students in financial need.</a:t>
            </a:r>
            <a:endParaRPr lang="en-US" dirty="0"/>
          </a:p>
        </p:txBody>
      </p:sp>
      <p:sp>
        <p:nvSpPr>
          <p:cNvPr id="3" name="Content Placeholder 2">
            <a:extLst>
              <a:ext uri="{FF2B5EF4-FFF2-40B4-BE49-F238E27FC236}">
                <a16:creationId xmlns:a16="http://schemas.microsoft.com/office/drawing/2014/main" id="{3707F116-D1E8-4B51-AD7F-CC3B7674B4AA}"/>
              </a:ext>
            </a:extLst>
          </p:cNvPr>
          <p:cNvSpPr>
            <a:spLocks noGrp="1"/>
          </p:cNvSpPr>
          <p:nvPr>
            <p:ph sz="half" idx="1"/>
          </p:nvPr>
        </p:nvSpPr>
        <p:spPr>
          <a:xfrm>
            <a:off x="5089970" y="2160589"/>
            <a:ext cx="4184035" cy="3880772"/>
          </a:xfrm>
        </p:spPr>
        <p:txBody>
          <a:bodyPr>
            <a:normAutofit fontScale="92500" lnSpcReduction="10000"/>
          </a:bodyPr>
          <a:lstStyle/>
          <a:p>
            <a:r>
              <a:rPr lang="en-US" sz="2000" dirty="0"/>
              <a:t>Divah Sponsor $2,000.</a:t>
            </a:r>
          </a:p>
          <a:p>
            <a:r>
              <a:rPr lang="en-US" sz="1200" dirty="0"/>
              <a:t>2 VIP Tickets</a:t>
            </a:r>
          </a:p>
          <a:p>
            <a:r>
              <a:rPr lang="en-US" sz="1200" dirty="0"/>
              <a:t>VIP Seating with Food and Drinks</a:t>
            </a:r>
          </a:p>
          <a:p>
            <a:r>
              <a:rPr lang="en-US" sz="1200" dirty="0"/>
              <a:t>Swag Bags Placement</a:t>
            </a:r>
          </a:p>
          <a:p>
            <a:r>
              <a:rPr lang="en-US" sz="1200" dirty="0"/>
              <a:t>Company logo placement on Marketing Materials, Step and Repeat wall and Swag bags</a:t>
            </a:r>
          </a:p>
          <a:p>
            <a:r>
              <a:rPr lang="en-US" sz="1200" dirty="0"/>
              <a:t>Interview opportunities with media outlets (red carpet and online features)</a:t>
            </a:r>
          </a:p>
          <a:p>
            <a:r>
              <a:rPr lang="en-US" sz="1200" dirty="0"/>
              <a:t>Vending space to sell products</a:t>
            </a:r>
          </a:p>
          <a:p>
            <a:r>
              <a:rPr lang="en-US" sz="1200" dirty="0"/>
              <a:t>Event Wrap Video</a:t>
            </a:r>
          </a:p>
          <a:p>
            <a:r>
              <a:rPr lang="en-US" sz="1200" dirty="0"/>
              <a:t>Swag Bag product placement</a:t>
            </a:r>
          </a:p>
          <a:p>
            <a:r>
              <a:rPr lang="en-US" sz="1200" dirty="0"/>
              <a:t>1 Billboards in Atlanta (April and May</a:t>
            </a:r>
          </a:p>
          <a:p>
            <a:r>
              <a:rPr lang="en-US" sz="1200" dirty="0"/>
              <a:t>Swag Bag Placement</a:t>
            </a:r>
          </a:p>
          <a:p>
            <a:r>
              <a:rPr lang="en-US" sz="1200" dirty="0"/>
              <a:t>Company Flyer for event</a:t>
            </a:r>
          </a:p>
          <a:p>
            <a:pPr marL="0" indent="0">
              <a:buNone/>
            </a:pPr>
            <a:endParaRPr lang="en-US" sz="1200" dirty="0"/>
          </a:p>
        </p:txBody>
      </p:sp>
      <p:sp>
        <p:nvSpPr>
          <p:cNvPr id="5" name="TextBox 4">
            <a:extLst>
              <a:ext uri="{FF2B5EF4-FFF2-40B4-BE49-F238E27FC236}">
                <a16:creationId xmlns:a16="http://schemas.microsoft.com/office/drawing/2014/main" id="{B75AD59D-EB50-4728-A881-BF4108642071}"/>
              </a:ext>
            </a:extLst>
          </p:cNvPr>
          <p:cNvSpPr txBox="1"/>
          <p:nvPr/>
        </p:nvSpPr>
        <p:spPr>
          <a:xfrm>
            <a:off x="677334" y="2161074"/>
            <a:ext cx="4066944" cy="598625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Title Sponsor- $2500.00</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2 VIP Tickets for the Divah Honors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Provide Celebs with Brand Gifting Basket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Rundown W/The Divah Radio Show for 6 Months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VIP Seating with Food and Drinks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Swag Bags Placement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Company logo placement on Marketing Materials, Step and Repeat wall and Swag bags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Interview opportunities with media outlets (red carpet and online features)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Vending space to sell products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Event Wrap Video</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Swag Bag product placement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lang="en-US" sz="1200" dirty="0">
                <a:solidFill>
                  <a:prstClr val="black">
                    <a:lumMod val="75000"/>
                    <a:lumOff val="25000"/>
                  </a:prstClr>
                </a:solidFill>
                <a:latin typeface="Trebuchet MS" panose="020B0603020202020204"/>
              </a:rPr>
              <a:t>3</a:t>
            </a: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Billboards in Atlanta (</a:t>
            </a:r>
            <a:r>
              <a:rPr lang="en-US" sz="1200" dirty="0">
                <a:solidFill>
                  <a:prstClr val="black">
                    <a:lumMod val="75000"/>
                    <a:lumOff val="25000"/>
                  </a:prstClr>
                </a:solidFill>
                <a:latin typeface="Trebuchet MS" panose="020B0603020202020204"/>
              </a:rPr>
              <a:t>April and May</a:t>
            </a: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a:buNone/>
            </a:pPr>
            <a:endParaRPr lang="en-US" sz="1200" dirty="0">
              <a:cs typeface="Calibri" panose="020F0502020204030204" pitchFamily="34" charset="0"/>
            </a:endParaRPr>
          </a:p>
          <a:p>
            <a:pPr marR="0" lvl="0" algn="l" defTabSz="457200" rtl="0" eaLnBrk="1" fontAlgn="auto" latinLnBrk="0" hangingPunct="1">
              <a:lnSpc>
                <a:spcPct val="100000"/>
              </a:lnSpc>
              <a:spcBef>
                <a:spcPts val="1000"/>
              </a:spcBef>
              <a:spcAft>
                <a:spcPts val="0"/>
              </a:spcAft>
              <a:buClr>
                <a:srgbClr val="F496CB">
                  <a:lumMod val="75000"/>
                </a:srgbClr>
              </a:buClr>
              <a:buSzPct val="80000"/>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1000"/>
              </a:spcBef>
              <a:spcAft>
                <a:spcPts val="0"/>
              </a:spcAft>
              <a:buClr>
                <a:srgbClr val="F496CB">
                  <a:lumMod val="75000"/>
                </a:srgbClr>
              </a:buClr>
              <a:buSzPct val="80000"/>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7" name="Picture 6" descr="A picture containing clothing, posing&#10;&#10;Description automatically generated">
            <a:extLst>
              <a:ext uri="{FF2B5EF4-FFF2-40B4-BE49-F238E27FC236}">
                <a16:creationId xmlns:a16="http://schemas.microsoft.com/office/drawing/2014/main" id="{E6E27458-7A09-41E6-B7E2-E8608197E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170430"/>
            <a:ext cx="2696024" cy="2696024"/>
          </a:xfrm>
          <a:prstGeom prst="rect">
            <a:avLst/>
          </a:prstGeom>
        </p:spPr>
      </p:pic>
      <p:pic>
        <p:nvPicPr>
          <p:cNvPr id="9" name="Picture 8" descr="A person wearing a dress&#10;&#10;Description automatically generated with low confidence">
            <a:extLst>
              <a:ext uri="{FF2B5EF4-FFF2-40B4-BE49-F238E27FC236}">
                <a16:creationId xmlns:a16="http://schemas.microsoft.com/office/drawing/2014/main" id="{6BBA3D81-8E9F-40CE-B81D-8BA7947F1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1" y="4137993"/>
            <a:ext cx="2549578" cy="2549578"/>
          </a:xfrm>
          <a:prstGeom prst="rect">
            <a:avLst/>
          </a:prstGeom>
        </p:spPr>
      </p:pic>
    </p:spTree>
    <p:extLst>
      <p:ext uri="{BB962C8B-B14F-4D97-AF65-F5344CB8AC3E}">
        <p14:creationId xmlns:p14="http://schemas.microsoft.com/office/powerpoint/2010/main" val="423516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2748-C0E1-4625-B545-226042C0EBC0}"/>
              </a:ext>
            </a:extLst>
          </p:cNvPr>
          <p:cNvSpPr>
            <a:spLocks noGrp="1"/>
          </p:cNvSpPr>
          <p:nvPr>
            <p:ph type="title"/>
          </p:nvPr>
        </p:nvSpPr>
        <p:spPr>
          <a:xfrm>
            <a:off x="677334" y="609599"/>
            <a:ext cx="8596668" cy="1431235"/>
          </a:xfrm>
        </p:spPr>
        <p:txBody>
          <a:bodyPr>
            <a:normAutofit/>
          </a:bodyPr>
          <a:lstStyle/>
          <a:p>
            <a:r>
              <a:rPr lang="en-US" dirty="0"/>
              <a:t> Divah Honors: HBCU Heroes</a:t>
            </a:r>
            <a:br>
              <a:rPr lang="en-US" dirty="0"/>
            </a:br>
            <a:r>
              <a:rPr lang="en-US" sz="1200" dirty="0"/>
              <a:t>The Divah Filez will be celebrating 9 years of excellence with a Lavish Black </a:t>
            </a:r>
            <a:r>
              <a:rPr lang="en-US" sz="1200" dirty="0" err="1"/>
              <a:t>Womens</a:t>
            </a:r>
            <a:r>
              <a:rPr lang="en-US" sz="1200" dirty="0"/>
              <a:t> Business Fair and Celebrity Fashion Show and Divah Honors: HBCU Heroes on May 13.2023 in Atlanta GA. We are no strangers to large events ands we are ready to celebrate in a major way. Our goal is to raise $50,000 for HBCU Scholarships. Join us by being a sponsor, vendor or Swag Bag rep. Proceeds from the event will be going towards HBCU students in financial need.</a:t>
            </a:r>
            <a:endParaRPr lang="en-US" dirty="0"/>
          </a:p>
        </p:txBody>
      </p:sp>
      <p:sp>
        <p:nvSpPr>
          <p:cNvPr id="3" name="Content Placeholder 2">
            <a:extLst>
              <a:ext uri="{FF2B5EF4-FFF2-40B4-BE49-F238E27FC236}">
                <a16:creationId xmlns:a16="http://schemas.microsoft.com/office/drawing/2014/main" id="{3707F116-D1E8-4B51-AD7F-CC3B7674B4AA}"/>
              </a:ext>
            </a:extLst>
          </p:cNvPr>
          <p:cNvSpPr>
            <a:spLocks noGrp="1"/>
          </p:cNvSpPr>
          <p:nvPr>
            <p:ph sz="half" idx="1"/>
          </p:nvPr>
        </p:nvSpPr>
        <p:spPr>
          <a:xfrm>
            <a:off x="5089970" y="2160589"/>
            <a:ext cx="4184035" cy="3880772"/>
          </a:xfrm>
        </p:spPr>
        <p:txBody>
          <a:bodyPr>
            <a:normAutofit/>
          </a:bodyPr>
          <a:lstStyle/>
          <a:p>
            <a:r>
              <a:rPr lang="en-US" sz="2000" dirty="0"/>
              <a:t>Divah Sponsor $500.</a:t>
            </a:r>
          </a:p>
          <a:p>
            <a:r>
              <a:rPr lang="en-US" sz="1200" dirty="0"/>
              <a:t>1 VIP Tickets</a:t>
            </a:r>
          </a:p>
          <a:p>
            <a:r>
              <a:rPr lang="en-US" sz="1200" dirty="0"/>
              <a:t>VIP Seating with Food and Drink</a:t>
            </a:r>
          </a:p>
          <a:p>
            <a:r>
              <a:rPr lang="en-US" sz="1200" dirty="0"/>
              <a:t>Company logo placement on flyer</a:t>
            </a:r>
          </a:p>
          <a:p>
            <a:r>
              <a:rPr lang="en-US" sz="1200" dirty="0"/>
              <a:t>Vending space to sell products</a:t>
            </a:r>
          </a:p>
          <a:p>
            <a:r>
              <a:rPr lang="en-US" sz="1200" dirty="0"/>
              <a:t>Event Wrap Video</a:t>
            </a:r>
          </a:p>
          <a:p>
            <a:r>
              <a:rPr lang="en-US" sz="1200" dirty="0"/>
              <a:t>Company Flyer for event</a:t>
            </a:r>
          </a:p>
          <a:p>
            <a:pPr marL="0" indent="0">
              <a:buNone/>
            </a:pPr>
            <a:endParaRPr lang="en-US" sz="1200" dirty="0"/>
          </a:p>
        </p:txBody>
      </p:sp>
      <p:sp>
        <p:nvSpPr>
          <p:cNvPr id="5" name="TextBox 4">
            <a:extLst>
              <a:ext uri="{FF2B5EF4-FFF2-40B4-BE49-F238E27FC236}">
                <a16:creationId xmlns:a16="http://schemas.microsoft.com/office/drawing/2014/main" id="{B75AD59D-EB50-4728-A881-BF4108642071}"/>
              </a:ext>
            </a:extLst>
          </p:cNvPr>
          <p:cNvSpPr txBox="1"/>
          <p:nvPr/>
        </p:nvSpPr>
        <p:spPr>
          <a:xfrm>
            <a:off x="677334" y="2161074"/>
            <a:ext cx="4066944" cy="429348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lang="en-US" b="1" dirty="0">
                <a:solidFill>
                  <a:prstClr val="black">
                    <a:lumMod val="75000"/>
                    <a:lumOff val="25000"/>
                  </a:prstClr>
                </a:solidFill>
                <a:latin typeface="Trebuchet MS" panose="020B0603020202020204"/>
              </a:rPr>
              <a:t>Classy</a:t>
            </a:r>
            <a:r>
              <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Sponsor- $</a:t>
            </a:r>
            <a:r>
              <a:rPr lang="en-US" b="1" dirty="0">
                <a:solidFill>
                  <a:prstClr val="black">
                    <a:lumMod val="75000"/>
                    <a:lumOff val="25000"/>
                  </a:prstClr>
                </a:solidFill>
                <a:latin typeface="Trebuchet MS" panose="020B0603020202020204"/>
              </a:rPr>
              <a:t>10</a:t>
            </a:r>
            <a:r>
              <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00.00</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lang="en-US" sz="1200" dirty="0">
                <a:solidFill>
                  <a:prstClr val="black">
                    <a:lumMod val="75000"/>
                    <a:lumOff val="25000"/>
                  </a:prstClr>
                </a:solidFill>
                <a:latin typeface="Trebuchet MS" panose="020B0603020202020204"/>
              </a:rPr>
              <a:t>1</a:t>
            </a: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VIP Tickets for the Divah Honors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VIP Seating with Food and </a:t>
            </a:r>
            <a:r>
              <a:rPr kumimoji="0" lang="en-US" sz="120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DrinksCompany</a:t>
            </a: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logo placement on Marketing Materials and Step and Repeat </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Interview opportunities with media outlets (red carpet and online features)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Vending space to sell products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Event Wrap Video</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a:buNone/>
            </a:pPr>
            <a:endParaRPr lang="en-US" sz="1200" dirty="0">
              <a:cs typeface="Calibri" panose="020F0502020204030204" pitchFamily="34" charset="0"/>
            </a:endParaRPr>
          </a:p>
          <a:p>
            <a:pPr marR="0" lvl="0" algn="l" defTabSz="457200" rtl="0" eaLnBrk="1" fontAlgn="auto" latinLnBrk="0" hangingPunct="1">
              <a:lnSpc>
                <a:spcPct val="100000"/>
              </a:lnSpc>
              <a:spcBef>
                <a:spcPts val="1000"/>
              </a:spcBef>
              <a:spcAft>
                <a:spcPts val="0"/>
              </a:spcAft>
              <a:buClr>
                <a:srgbClr val="F496CB">
                  <a:lumMod val="75000"/>
                </a:srgbClr>
              </a:buClr>
              <a:buSzPct val="80000"/>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1000"/>
              </a:spcBef>
              <a:spcAft>
                <a:spcPts val="0"/>
              </a:spcAft>
              <a:buClr>
                <a:srgbClr val="F496CB">
                  <a:lumMod val="75000"/>
                </a:srgbClr>
              </a:buClr>
              <a:buSzPct val="80000"/>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6" name="Picture 5" descr="A picture containing person, indoor, floor&#10;&#10;Description automatically generated">
            <a:extLst>
              <a:ext uri="{FF2B5EF4-FFF2-40B4-BE49-F238E27FC236}">
                <a16:creationId xmlns:a16="http://schemas.microsoft.com/office/drawing/2014/main" id="{BF966259-E439-FCF4-7576-B05E23A9F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674" y="4100975"/>
            <a:ext cx="1879102" cy="2607151"/>
          </a:xfrm>
          <a:prstGeom prst="rect">
            <a:avLst/>
          </a:prstGeom>
        </p:spPr>
      </p:pic>
      <p:pic>
        <p:nvPicPr>
          <p:cNvPr id="10" name="Picture 9">
            <a:extLst>
              <a:ext uri="{FF2B5EF4-FFF2-40B4-BE49-F238E27FC236}">
                <a16:creationId xmlns:a16="http://schemas.microsoft.com/office/drawing/2014/main" id="{E2FF2979-B36D-5725-2B15-8680BD67C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4074" y="407867"/>
            <a:ext cx="2143125" cy="2143125"/>
          </a:xfrm>
          <a:prstGeom prst="rect">
            <a:avLst/>
          </a:prstGeom>
        </p:spPr>
      </p:pic>
    </p:spTree>
    <p:extLst>
      <p:ext uri="{BB962C8B-B14F-4D97-AF65-F5344CB8AC3E}">
        <p14:creationId xmlns:p14="http://schemas.microsoft.com/office/powerpoint/2010/main" val="2931482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9F32-2553-42E7-A450-8E2A1E93DBDE}"/>
              </a:ext>
            </a:extLst>
          </p:cNvPr>
          <p:cNvSpPr>
            <a:spLocks noGrp="1"/>
          </p:cNvSpPr>
          <p:nvPr>
            <p:ph type="title"/>
          </p:nvPr>
        </p:nvSpPr>
        <p:spPr/>
        <p:txBody>
          <a:bodyPr>
            <a:normAutofit fontScale="90000"/>
          </a:bodyPr>
          <a:lstStyle/>
          <a:p>
            <a:r>
              <a:rPr lang="en-US" sz="3200" dirty="0">
                <a:solidFill>
                  <a:srgbClr val="F496CB">
                    <a:lumMod val="75000"/>
                  </a:srgbClr>
                </a:solidFill>
                <a:latin typeface="Trebuchet MS" panose="020B0603020202020204"/>
              </a:rPr>
              <a:t>Divah Honors: HBCU Heroes</a:t>
            </a:r>
            <a:br>
              <a:rPr kumimoji="0" lang="en-US" sz="32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br>
            <a:r>
              <a:rPr lang="en-US" sz="1100" dirty="0"/>
              <a:t>The Divah Filez will be celebrating 8 years of excellence with a Lavish Black </a:t>
            </a:r>
            <a:r>
              <a:rPr lang="en-US" sz="1100" dirty="0" err="1"/>
              <a:t>Womens</a:t>
            </a:r>
            <a:r>
              <a:rPr lang="en-US" sz="1100" dirty="0"/>
              <a:t> Business Fair and Celebrity Fashion Show on April 21-22,2023 in Atlanta GA. We are no strangers to large events ands we are ready to celebrate in a major way. Due to COVID-19 a lot of HBCU students struggled to return to school due to finances and living situations. Our goal is to raise $500,000 for HBCU Scholarships. Join us by being a sponsor, vendor or Swag Bag rep. Proceeds from the event will be going towards HBCU students in financial need.</a:t>
            </a:r>
            <a:endParaRPr lang="en-US" dirty="0"/>
          </a:p>
        </p:txBody>
      </p:sp>
      <p:sp>
        <p:nvSpPr>
          <p:cNvPr id="3" name="Content Placeholder 2">
            <a:extLst>
              <a:ext uri="{FF2B5EF4-FFF2-40B4-BE49-F238E27FC236}">
                <a16:creationId xmlns:a16="http://schemas.microsoft.com/office/drawing/2014/main" id="{76F9383C-A682-4466-80B1-1713BCEE892C}"/>
              </a:ext>
            </a:extLst>
          </p:cNvPr>
          <p:cNvSpPr>
            <a:spLocks noGrp="1"/>
          </p:cNvSpPr>
          <p:nvPr>
            <p:ph sz="half" idx="1"/>
          </p:nvPr>
        </p:nvSpPr>
        <p:spPr/>
        <p:txBody>
          <a:bodyPr>
            <a:normAutofit fontScale="77500" lnSpcReduction="20000"/>
          </a:bodyPr>
          <a:lstStyle/>
          <a:p>
            <a:r>
              <a:rPr lang="en-US" sz="2400" b="1" dirty="0"/>
              <a:t>Divah Designer Sponsor $1,500-</a:t>
            </a:r>
          </a:p>
          <a:p>
            <a:pPr marL="0" indent="0">
              <a:buNone/>
            </a:pPr>
            <a:r>
              <a:rPr lang="en-US" sz="1800" dirty="0"/>
              <a:t>15 Fashion Models (Hair and Makeup Services too)</a:t>
            </a:r>
          </a:p>
          <a:p>
            <a:pPr marL="0" indent="0">
              <a:buNone/>
            </a:pPr>
            <a:r>
              <a:rPr lang="en-US" sz="1800" dirty="0"/>
              <a:t>2 celeb models</a:t>
            </a:r>
          </a:p>
          <a:p>
            <a:pPr marL="0" indent="0">
              <a:buNone/>
            </a:pPr>
            <a:r>
              <a:rPr lang="en-US" sz="1800" dirty="0"/>
              <a:t>3 VIP Tickets for the Black Business fair and Celeb Fashion Show</a:t>
            </a:r>
          </a:p>
          <a:p>
            <a:pPr marL="0" indent="0">
              <a:buNone/>
            </a:pPr>
            <a:r>
              <a:rPr lang="en-US" sz="1800" dirty="0"/>
              <a:t>Empower melanin membership </a:t>
            </a:r>
          </a:p>
          <a:p>
            <a:pPr marL="0" indent="0">
              <a:buNone/>
            </a:pPr>
            <a:r>
              <a:rPr lang="en-US" sz="1800" dirty="0"/>
              <a:t>Company logo placement on Marketing Materials, Step and Repeat wall and Swag bags</a:t>
            </a:r>
          </a:p>
          <a:p>
            <a:pPr marL="0" indent="0">
              <a:buNone/>
            </a:pPr>
            <a:r>
              <a:rPr lang="en-US" sz="1800" dirty="0"/>
              <a:t>Interview opportunities with media outlets (red carpet and online features)</a:t>
            </a:r>
          </a:p>
          <a:p>
            <a:pPr marL="0" indent="0">
              <a:buNone/>
            </a:pPr>
            <a:r>
              <a:rPr lang="en-US" dirty="0"/>
              <a:t>VIP</a:t>
            </a:r>
            <a:r>
              <a:rPr lang="en-US" sz="1800" dirty="0"/>
              <a:t> Vending space to sell products</a:t>
            </a:r>
          </a:p>
          <a:p>
            <a:pPr marL="0" indent="0">
              <a:buNone/>
            </a:pPr>
            <a:r>
              <a:rPr lang="en-US" sz="1800" dirty="0"/>
              <a:t>Event Wrap Video</a:t>
            </a:r>
          </a:p>
          <a:p>
            <a:pPr marL="0" indent="0">
              <a:buNone/>
            </a:pPr>
            <a:r>
              <a:rPr lang="en-US" sz="1800" dirty="0"/>
              <a:t>Swag Bag product placement</a:t>
            </a:r>
          </a:p>
          <a:p>
            <a:pPr marL="0" indent="0">
              <a:buNone/>
            </a:pPr>
            <a:endParaRPr lang="en-US" sz="1800" dirty="0"/>
          </a:p>
          <a:p>
            <a:endParaRPr lang="en-US" dirty="0"/>
          </a:p>
        </p:txBody>
      </p:sp>
      <p:sp>
        <p:nvSpPr>
          <p:cNvPr id="4" name="Content Placeholder 3">
            <a:extLst>
              <a:ext uri="{FF2B5EF4-FFF2-40B4-BE49-F238E27FC236}">
                <a16:creationId xmlns:a16="http://schemas.microsoft.com/office/drawing/2014/main" id="{27DB3206-2E74-4BDF-8049-C7DB521D12F6}"/>
              </a:ext>
            </a:extLst>
          </p:cNvPr>
          <p:cNvSpPr>
            <a:spLocks noGrp="1"/>
          </p:cNvSpPr>
          <p:nvPr>
            <p:ph sz="half" idx="2"/>
          </p:nvPr>
        </p:nvSpPr>
        <p:spPr/>
        <p:txBody>
          <a:bodyPr>
            <a:normAutofit fontScale="77500" lnSpcReduction="20000"/>
          </a:bodyPr>
          <a:lstStyle/>
          <a:p>
            <a:r>
              <a:rPr lang="en-US" sz="2400" b="1" dirty="0"/>
              <a:t>Class Act Designer $1,000-</a:t>
            </a:r>
          </a:p>
          <a:p>
            <a:pPr marL="0" indent="0">
              <a:buNone/>
            </a:pPr>
            <a:r>
              <a:rPr lang="en-US" sz="1800" dirty="0"/>
              <a:t>10 Fashion Models (Hair and Makeup Services too)</a:t>
            </a:r>
          </a:p>
          <a:p>
            <a:pPr marL="0" indent="0">
              <a:buNone/>
            </a:pPr>
            <a:r>
              <a:rPr lang="en-US" dirty="0"/>
              <a:t>2</a:t>
            </a:r>
            <a:r>
              <a:rPr lang="en-US" sz="1800" dirty="0"/>
              <a:t> VIP Tickets for the Black Business fair and Celeb Fashion Show</a:t>
            </a:r>
          </a:p>
          <a:p>
            <a:pPr marL="0" indent="0">
              <a:buNone/>
            </a:pPr>
            <a:r>
              <a:rPr lang="en-US" sz="1800" dirty="0"/>
              <a:t>Empower melanin membership </a:t>
            </a:r>
          </a:p>
          <a:p>
            <a:pPr marL="0" indent="0">
              <a:buNone/>
            </a:pPr>
            <a:r>
              <a:rPr lang="en-US" sz="1800" dirty="0"/>
              <a:t>Company logo placement on Marketing Materials, Step and Repeat wall and Swag bags</a:t>
            </a:r>
          </a:p>
          <a:p>
            <a:pPr marL="0" indent="0">
              <a:buNone/>
            </a:pPr>
            <a:r>
              <a:rPr lang="en-US" sz="1800" dirty="0"/>
              <a:t>Interview opportunities with media outlets (red carpet and online features)</a:t>
            </a:r>
          </a:p>
          <a:p>
            <a:pPr marL="0" indent="0">
              <a:buNone/>
            </a:pPr>
            <a:r>
              <a:rPr lang="en-US" dirty="0"/>
              <a:t>VIP</a:t>
            </a:r>
            <a:r>
              <a:rPr lang="en-US" sz="1800" dirty="0"/>
              <a:t> Vending space to sell products</a:t>
            </a:r>
          </a:p>
          <a:p>
            <a:pPr marL="0" indent="0">
              <a:buNone/>
            </a:pPr>
            <a:r>
              <a:rPr lang="en-US" sz="1800" dirty="0"/>
              <a:t>Event Wrap Video</a:t>
            </a:r>
          </a:p>
          <a:p>
            <a:pPr marL="0" indent="0">
              <a:buNone/>
            </a:pPr>
            <a:r>
              <a:rPr lang="en-US" sz="1800" dirty="0"/>
              <a:t>Swag Bag product placement</a:t>
            </a:r>
          </a:p>
          <a:p>
            <a:endParaRPr lang="en-US" dirty="0"/>
          </a:p>
        </p:txBody>
      </p:sp>
      <p:pic>
        <p:nvPicPr>
          <p:cNvPr id="6" name="Picture 5" descr="A collage of a person&#10;&#10;Description automatically generated with medium confidence">
            <a:extLst>
              <a:ext uri="{FF2B5EF4-FFF2-40B4-BE49-F238E27FC236}">
                <a16:creationId xmlns:a16="http://schemas.microsoft.com/office/drawing/2014/main" id="{74E1E981-961E-40FD-8F50-0BB997E25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4528247"/>
            <a:ext cx="3837653" cy="2149086"/>
          </a:xfrm>
          <a:prstGeom prst="rect">
            <a:avLst/>
          </a:prstGeom>
        </p:spPr>
      </p:pic>
      <p:pic>
        <p:nvPicPr>
          <p:cNvPr id="10" name="Picture 9" descr="A picture containing person, crowd&#10;&#10;Description automatically generated">
            <a:extLst>
              <a:ext uri="{FF2B5EF4-FFF2-40B4-BE49-F238E27FC236}">
                <a16:creationId xmlns:a16="http://schemas.microsoft.com/office/drawing/2014/main" id="{08B151D3-4E31-4DB9-8E98-B1F47993D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974" y="129731"/>
            <a:ext cx="2143125" cy="2143125"/>
          </a:xfrm>
          <a:prstGeom prst="rect">
            <a:avLst/>
          </a:prstGeom>
        </p:spPr>
      </p:pic>
      <p:pic>
        <p:nvPicPr>
          <p:cNvPr id="7" name="Picture 6">
            <a:extLst>
              <a:ext uri="{FF2B5EF4-FFF2-40B4-BE49-F238E27FC236}">
                <a16:creationId xmlns:a16="http://schemas.microsoft.com/office/drawing/2014/main" id="{B68E6B62-B846-B901-3531-802F1B18E436}"/>
              </a:ext>
            </a:extLst>
          </p:cNvPr>
          <p:cNvPicPr>
            <a:picLocks noChangeAspect="1"/>
          </p:cNvPicPr>
          <p:nvPr/>
        </p:nvPicPr>
        <p:blipFill>
          <a:blip r:embed="rId4"/>
          <a:stretch>
            <a:fillRect/>
          </a:stretch>
        </p:blipFill>
        <p:spPr>
          <a:xfrm>
            <a:off x="0" y="3306206"/>
            <a:ext cx="12192000" cy="245587"/>
          </a:xfrm>
          <a:prstGeom prst="rect">
            <a:avLst/>
          </a:prstGeom>
        </p:spPr>
      </p:pic>
    </p:spTree>
    <p:extLst>
      <p:ext uri="{BB962C8B-B14F-4D97-AF65-F5344CB8AC3E}">
        <p14:creationId xmlns:p14="http://schemas.microsoft.com/office/powerpoint/2010/main" val="313339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2748-C0E1-4625-B545-226042C0EBC0}"/>
              </a:ext>
            </a:extLst>
          </p:cNvPr>
          <p:cNvSpPr>
            <a:spLocks noGrp="1"/>
          </p:cNvSpPr>
          <p:nvPr>
            <p:ph type="title"/>
          </p:nvPr>
        </p:nvSpPr>
        <p:spPr>
          <a:xfrm>
            <a:off x="677334" y="609599"/>
            <a:ext cx="8596668" cy="1431235"/>
          </a:xfrm>
        </p:spPr>
        <p:txBody>
          <a:bodyPr>
            <a:normAutofit/>
          </a:bodyPr>
          <a:lstStyle/>
          <a:p>
            <a:r>
              <a:rPr lang="en-US" dirty="0"/>
              <a:t> </a:t>
            </a:r>
            <a:br>
              <a:rPr lang="en-US" dirty="0"/>
            </a:br>
            <a:endParaRPr lang="en-US" dirty="0"/>
          </a:p>
        </p:txBody>
      </p:sp>
      <p:sp>
        <p:nvSpPr>
          <p:cNvPr id="3" name="Content Placeholder 2">
            <a:extLst>
              <a:ext uri="{FF2B5EF4-FFF2-40B4-BE49-F238E27FC236}">
                <a16:creationId xmlns:a16="http://schemas.microsoft.com/office/drawing/2014/main" id="{3707F116-D1E8-4B51-AD7F-CC3B7674B4AA}"/>
              </a:ext>
            </a:extLst>
          </p:cNvPr>
          <p:cNvSpPr>
            <a:spLocks noGrp="1"/>
          </p:cNvSpPr>
          <p:nvPr>
            <p:ph sz="half" idx="1"/>
          </p:nvPr>
        </p:nvSpPr>
        <p:spPr>
          <a:xfrm>
            <a:off x="5089970" y="2160589"/>
            <a:ext cx="4184035" cy="3880772"/>
          </a:xfrm>
        </p:spPr>
        <p:txBody>
          <a:bodyPr>
            <a:normAutofit/>
          </a:bodyPr>
          <a:lstStyle/>
          <a:p>
            <a:r>
              <a:rPr lang="en-US" sz="2000" dirty="0"/>
              <a:t>Payment Options</a:t>
            </a:r>
          </a:p>
          <a:p>
            <a:r>
              <a:rPr lang="en-US" sz="1200" dirty="0" err="1"/>
              <a:t>Zelle</a:t>
            </a:r>
            <a:r>
              <a:rPr lang="en-US" sz="1200" dirty="0"/>
              <a:t>, </a:t>
            </a:r>
            <a:r>
              <a:rPr lang="en-US" sz="1200" dirty="0" err="1"/>
              <a:t>Paypal</a:t>
            </a:r>
            <a:r>
              <a:rPr lang="en-US" sz="1200" dirty="0"/>
              <a:t>, Facebook (Jazmyne Byrd) and Cash App ( because Cash app removes funds, please add $10 to your payment $</a:t>
            </a:r>
            <a:r>
              <a:rPr lang="en-US" sz="1200" dirty="0" err="1"/>
              <a:t>divahent</a:t>
            </a:r>
            <a:r>
              <a:rPr lang="en-US" sz="1200" dirty="0"/>
              <a:t>).</a:t>
            </a:r>
          </a:p>
          <a:p>
            <a:r>
              <a:rPr lang="en-US" sz="1200" dirty="0"/>
              <a:t>Sponsorship and Fashion Designers require a deposit of $500.00.</a:t>
            </a:r>
          </a:p>
          <a:p>
            <a:r>
              <a:rPr lang="en-US" sz="1200" dirty="0"/>
              <a:t>Please review the cancelation policy on the website below The Divah Deck.</a:t>
            </a:r>
          </a:p>
          <a:p>
            <a:r>
              <a:rPr lang="en-US" sz="1200" dirty="0"/>
              <a:t>Please sign the cancellation policy and email to </a:t>
            </a:r>
            <a:r>
              <a:rPr lang="en-US" sz="1200" dirty="0">
                <a:hlinkClick r:id="rId2"/>
              </a:rPr>
              <a:t>info@thedivahfilez.com</a:t>
            </a:r>
            <a:r>
              <a:rPr lang="en-US" sz="1200" dirty="0"/>
              <a:t>.</a:t>
            </a:r>
          </a:p>
          <a:p>
            <a:r>
              <a:rPr lang="en-US" sz="1200" dirty="0"/>
              <a:t>Please complete the application on the website </a:t>
            </a:r>
          </a:p>
        </p:txBody>
      </p:sp>
      <p:sp>
        <p:nvSpPr>
          <p:cNvPr id="5" name="TextBox 4">
            <a:extLst>
              <a:ext uri="{FF2B5EF4-FFF2-40B4-BE49-F238E27FC236}">
                <a16:creationId xmlns:a16="http://schemas.microsoft.com/office/drawing/2014/main" id="{B75AD59D-EB50-4728-A881-BF4108642071}"/>
              </a:ext>
            </a:extLst>
          </p:cNvPr>
          <p:cNvSpPr txBox="1"/>
          <p:nvPr/>
        </p:nvSpPr>
        <p:spPr>
          <a:xfrm>
            <a:off x="677334" y="2160589"/>
            <a:ext cx="4066944" cy="305724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Vendor Packages and Swag Bags-</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105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(There will ONLY be 25 spaces)</a:t>
            </a:r>
            <a:endParaRPr kumimoji="0" lang="en-US" sz="105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Table, 2 chairs, Food and Drink. VIP vendors will be placed in the Fashion Show area. Celeb Guests will be in this area. </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105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General Vendor </a:t>
            </a:r>
            <a:r>
              <a:rPr lang="en-US" sz="1050" b="1" dirty="0">
                <a:solidFill>
                  <a:prstClr val="black">
                    <a:lumMod val="75000"/>
                    <a:lumOff val="25000"/>
                  </a:prstClr>
                </a:solidFill>
                <a:latin typeface="Trebuchet MS" panose="020B0603020202020204"/>
              </a:rPr>
              <a:t>$300.00 (Divah Honors)</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105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General Vendor $125 (with own table) $150 (w/out table) (Mothers day shop)</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105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(There will ONLY be 40 spaces)</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Table, 2 chairs.</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105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Swag Bags Sponsor $400-</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Participants supply </a:t>
            </a:r>
            <a:r>
              <a:rPr kumimoji="0" lang="en-US" sz="9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upto</a:t>
            </a:r>
            <a:r>
              <a:rPr kumimoji="0" lang="en-US" sz="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1,500 samples and or gift certificates for swag bags.</a:t>
            </a:r>
          </a:p>
        </p:txBody>
      </p:sp>
      <p:sp>
        <p:nvSpPr>
          <p:cNvPr id="6" name="Title 1">
            <a:extLst>
              <a:ext uri="{FF2B5EF4-FFF2-40B4-BE49-F238E27FC236}">
                <a16:creationId xmlns:a16="http://schemas.microsoft.com/office/drawing/2014/main" id="{C06DDA47-5A91-6BB8-B66C-D91514F0DA15}"/>
              </a:ext>
            </a:extLst>
          </p:cNvPr>
          <p:cNvSpPr txBox="1">
            <a:spLocks/>
          </p:cNvSpPr>
          <p:nvPr/>
        </p:nvSpPr>
        <p:spPr>
          <a:xfrm>
            <a:off x="791636" y="239340"/>
            <a:ext cx="8596668" cy="14312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Divah Honors: HBCU Heroes</a:t>
            </a:r>
            <a:br>
              <a:rPr lang="en-US" dirty="0"/>
            </a:br>
            <a:r>
              <a:rPr lang="en-US" sz="1200" dirty="0"/>
              <a:t>The Divah Filez will be celebrating 9 years of excellence with a Lavish Black </a:t>
            </a:r>
            <a:r>
              <a:rPr lang="en-US" sz="1200" dirty="0" err="1"/>
              <a:t>Womens</a:t>
            </a:r>
            <a:r>
              <a:rPr lang="en-US" sz="1200" dirty="0"/>
              <a:t> Business Fair and Celebrity Fashion Show and Divah Honors: HBCU Heroes on May 13.2023 in Atlanta GA. We are no strangers to large events ands we are ready to celebrate in a major way. Our goal is to raise $50,000 for HBCU Scholarships. Join us by being a sponsor, vendor or Swag Bag rep. Proceeds from the event will be going towards HBCU students in financial need.</a:t>
            </a:r>
            <a:endParaRPr lang="en-US" dirty="0"/>
          </a:p>
        </p:txBody>
      </p:sp>
      <p:pic>
        <p:nvPicPr>
          <p:cNvPr id="10" name="Picture 9" descr="A picture containing text, indoor, counter, beverage&#10;&#10;Description automatically generated">
            <a:extLst>
              <a:ext uri="{FF2B5EF4-FFF2-40B4-BE49-F238E27FC236}">
                <a16:creationId xmlns:a16="http://schemas.microsoft.com/office/drawing/2014/main" id="{4733470F-F33B-BE7E-5111-C6D78EC3F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070" y="1495778"/>
            <a:ext cx="2746613" cy="1830629"/>
          </a:xfrm>
          <a:prstGeom prst="rect">
            <a:avLst/>
          </a:prstGeom>
        </p:spPr>
      </p:pic>
      <p:pic>
        <p:nvPicPr>
          <p:cNvPr id="12" name="Picture 11" descr="A picture containing person, wall, indoor&#10;&#10;Description automatically generated">
            <a:extLst>
              <a:ext uri="{FF2B5EF4-FFF2-40B4-BE49-F238E27FC236}">
                <a16:creationId xmlns:a16="http://schemas.microsoft.com/office/drawing/2014/main" id="{F003357F-5F84-0BE0-2DC1-B5CD3AFBC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113" y="4143513"/>
            <a:ext cx="1949570" cy="2437417"/>
          </a:xfrm>
          <a:prstGeom prst="rect">
            <a:avLst/>
          </a:prstGeom>
        </p:spPr>
      </p:pic>
    </p:spTree>
    <p:extLst>
      <p:ext uri="{BB962C8B-B14F-4D97-AF65-F5344CB8AC3E}">
        <p14:creationId xmlns:p14="http://schemas.microsoft.com/office/powerpoint/2010/main" val="82241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F958-CCF8-4FEF-A8D5-5C7782CEE7C7}"/>
              </a:ext>
            </a:extLst>
          </p:cNvPr>
          <p:cNvSpPr>
            <a:spLocks noGrp="1"/>
          </p:cNvSpPr>
          <p:nvPr>
            <p:ph type="title"/>
          </p:nvPr>
        </p:nvSpPr>
        <p:spPr>
          <a:xfrm>
            <a:off x="677334" y="609599"/>
            <a:ext cx="8596668" cy="1417984"/>
          </a:xfrm>
        </p:spPr>
        <p:txBody>
          <a:bodyPr>
            <a:normAutofit/>
          </a:bodyPr>
          <a:lstStyle/>
          <a:p>
            <a:r>
              <a:rPr lang="en-US"/>
              <a:t>BLK Authors Row</a:t>
            </a:r>
            <a:br>
              <a:rPr lang="en-US"/>
            </a:br>
            <a:br>
              <a:rPr lang="en-US" sz="1200"/>
            </a:br>
            <a:r>
              <a:rPr lang="en-US" sz="1200"/>
              <a:t>Black Authors its you time to SHINE!!! We are hosting a space just for you to get exposure and make some money! We have a full game plan, and we are ready for you. This event is taking place on 3/12/202 at 120 Ralph McGill Blvd NE, Atlanta, GA 30308</a:t>
            </a:r>
            <a:endParaRPr lang="en-US"/>
          </a:p>
        </p:txBody>
      </p:sp>
      <p:sp>
        <p:nvSpPr>
          <p:cNvPr id="3" name="Content Placeholder 2">
            <a:extLst>
              <a:ext uri="{FF2B5EF4-FFF2-40B4-BE49-F238E27FC236}">
                <a16:creationId xmlns:a16="http://schemas.microsoft.com/office/drawing/2014/main" id="{25645E96-2A5C-4F0A-AAC9-5F3799C9F47A}"/>
              </a:ext>
            </a:extLst>
          </p:cNvPr>
          <p:cNvSpPr>
            <a:spLocks noGrp="1"/>
          </p:cNvSpPr>
          <p:nvPr>
            <p:ph sz="half" idx="1"/>
          </p:nvPr>
        </p:nvSpPr>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lang="en-US" b="1">
                <a:solidFill>
                  <a:prstClr val="black">
                    <a:lumMod val="75000"/>
                    <a:lumOff val="25000"/>
                  </a:prstClr>
                </a:solidFill>
                <a:latin typeface="Trebuchet MS" panose="020B0603020202020204"/>
              </a:rPr>
              <a:t>Blk Authors Row Sponsor- $700</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None/>
              <a:tabLst/>
              <a:defRPr/>
            </a:pPr>
            <a:r>
              <a:rPr lang="en-US" sz="1400">
                <a:solidFill>
                  <a:prstClr val="black">
                    <a:lumMod val="75000"/>
                    <a:lumOff val="25000"/>
                  </a:prstClr>
                </a:solidFill>
                <a:latin typeface="Trebuchet MS" panose="020B0603020202020204"/>
              </a:rPr>
              <a:t>Vendor Table, Swag Bags, Logo on marketing materials and press exposure.</a:t>
            </a:r>
            <a:endParaRPr kumimoji="0" lang="en-US" sz="140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a:p>
            <a:pPr>
              <a:buClr>
                <a:srgbClr val="F496CB">
                  <a:lumMod val="75000"/>
                </a:srgbClr>
              </a:buClr>
              <a:defRPr/>
            </a:pPr>
            <a:r>
              <a:rPr kumimoji="0" lang="en-US"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Vendor Table- $500</a:t>
            </a:r>
            <a:r>
              <a:rPr kumimoji="0" lang="en-US" sz="14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14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(There will ONLY be 60 spaces)</a:t>
            </a:r>
            <a:endParaRPr kumimoji="0" lang="en-US" sz="14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10x 10,Table, 2 chairs</a:t>
            </a:r>
            <a:r>
              <a:rPr lang="en-US" sz="1400">
                <a:solidFill>
                  <a:prstClr val="black">
                    <a:lumMod val="75000"/>
                    <a:lumOff val="25000"/>
                  </a:prstClr>
                </a:solidFill>
                <a:latin typeface="Trebuchet MS" panose="020B0603020202020204"/>
              </a:rPr>
              <a:t>.</a:t>
            </a:r>
            <a:r>
              <a:rPr kumimoji="0" lang="en-US" sz="14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 </a:t>
            </a:r>
          </a:p>
          <a:p>
            <a:pPr>
              <a:buClr>
                <a:srgbClr val="F496CB">
                  <a:lumMod val="75000"/>
                </a:srgbClr>
              </a:buClr>
              <a:defRPr/>
            </a:pPr>
            <a:r>
              <a:rPr kumimoji="0" lang="en-US"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Swag Bags Sponsor $250-</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140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Participants supply up to 1,500 samples and or gift certificates for swag bags.</a:t>
            </a:r>
          </a:p>
          <a:p>
            <a:endParaRPr lang="en-US"/>
          </a:p>
        </p:txBody>
      </p:sp>
      <p:sp>
        <p:nvSpPr>
          <p:cNvPr id="4" name="Content Placeholder 3">
            <a:extLst>
              <a:ext uri="{FF2B5EF4-FFF2-40B4-BE49-F238E27FC236}">
                <a16:creationId xmlns:a16="http://schemas.microsoft.com/office/drawing/2014/main" id="{8871F50D-0B68-4709-9371-AADA222C5D13}"/>
              </a:ext>
            </a:extLst>
          </p:cNvPr>
          <p:cNvSpPr>
            <a:spLocks noGrp="1"/>
          </p:cNvSpPr>
          <p:nvPr>
            <p:ph sz="half" idx="2"/>
          </p:nvPr>
        </p:nvSpPr>
        <p:spPr>
          <a:xfrm>
            <a:off x="6096000" y="2027583"/>
            <a:ext cx="4184034" cy="2398113"/>
          </a:xfrm>
        </p:spPr>
        <p:txBody>
          <a:bodyPr>
            <a:normAutofit/>
          </a:bodyPr>
          <a:lstStyle/>
          <a:p>
            <a:r>
              <a:rPr lang="en-US"/>
              <a:t>Payment Requirements</a:t>
            </a:r>
          </a:p>
          <a:p>
            <a:pPr marL="0" indent="0">
              <a:buNone/>
            </a:pPr>
            <a:r>
              <a:rPr lang="en-US">
                <a:solidFill>
                  <a:schemeClr val="tx2"/>
                </a:solidFill>
              </a:rPr>
              <a:t>Payment method- </a:t>
            </a:r>
          </a:p>
          <a:p>
            <a:pPr marL="0" indent="0">
              <a:buNone/>
            </a:pPr>
            <a:r>
              <a:rPr lang="en-US">
                <a:solidFill>
                  <a:schemeClr val="tx2"/>
                </a:solidFill>
              </a:rPr>
              <a:t> </a:t>
            </a:r>
            <a:r>
              <a:rPr lang="en-US">
                <a:solidFill>
                  <a:schemeClr val="tx2"/>
                </a:solidFill>
                <a:hlinkClick r:id="rId2"/>
              </a:rPr>
              <a:t>zelle-jazmynecbyrd@gmail.com</a:t>
            </a:r>
            <a:endParaRPr lang="en-US">
              <a:solidFill>
                <a:schemeClr val="tx2"/>
              </a:solidFill>
            </a:endParaRPr>
          </a:p>
          <a:p>
            <a:pPr marL="0" indent="0">
              <a:buNone/>
            </a:pPr>
            <a:r>
              <a:rPr lang="en-US">
                <a:solidFill>
                  <a:schemeClr val="tx2"/>
                </a:solidFill>
              </a:rPr>
              <a:t>Or through our website.</a:t>
            </a:r>
          </a:p>
          <a:p>
            <a:pPr marL="0" indent="0">
              <a:buNone/>
            </a:pPr>
            <a:r>
              <a:rPr lang="en-US"/>
              <a:t>***All payments and registrations are upfront in order to reserve spots.***</a:t>
            </a:r>
          </a:p>
          <a:p>
            <a:pPr marL="0" indent="0">
              <a:buNone/>
            </a:pPr>
            <a:endParaRPr lang="en-US"/>
          </a:p>
          <a:p>
            <a:pPr marL="0" indent="0">
              <a:buNone/>
            </a:pPr>
            <a:endParaRPr lang="en-US"/>
          </a:p>
          <a:p>
            <a:pPr marL="0" indent="0">
              <a:buNone/>
            </a:pPr>
            <a:endParaRPr lang="en-US"/>
          </a:p>
        </p:txBody>
      </p:sp>
      <p:pic>
        <p:nvPicPr>
          <p:cNvPr id="7" name="Picture 6" descr="Graphical user interface, application&#10;&#10;Description automatically generated">
            <a:extLst>
              <a:ext uri="{FF2B5EF4-FFF2-40B4-BE49-F238E27FC236}">
                <a16:creationId xmlns:a16="http://schemas.microsoft.com/office/drawing/2014/main" id="{10510D7A-7056-4639-89C4-DCFBD1D5D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831" y="142407"/>
            <a:ext cx="2489261" cy="3520878"/>
          </a:xfrm>
          <a:prstGeom prst="rect">
            <a:avLst/>
          </a:prstGeom>
        </p:spPr>
      </p:pic>
    </p:spTree>
    <p:extLst>
      <p:ext uri="{BB962C8B-B14F-4D97-AF65-F5344CB8AC3E}">
        <p14:creationId xmlns:p14="http://schemas.microsoft.com/office/powerpoint/2010/main" val="3303495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a:t>New Artist Breakout</a:t>
            </a:r>
          </a:p>
        </p:txBody>
      </p:sp>
      <p:sp>
        <p:nvSpPr>
          <p:cNvPr id="6" name="Text Placeholder 5"/>
          <p:cNvSpPr>
            <a:spLocks noGrp="1"/>
          </p:cNvSpPr>
          <p:nvPr>
            <p:ph type="body" idx="1"/>
          </p:nvPr>
        </p:nvSpPr>
        <p:spPr/>
        <p:txBody>
          <a:bodyPr/>
          <a:lstStyle/>
          <a:p>
            <a:r>
              <a:rPr lang="en-US"/>
              <a:t>New Artist Spins</a:t>
            </a:r>
          </a:p>
        </p:txBody>
      </p:sp>
      <p:sp>
        <p:nvSpPr>
          <p:cNvPr id="7" name="Content Placeholder 6"/>
          <p:cNvSpPr>
            <a:spLocks noGrp="1"/>
          </p:cNvSpPr>
          <p:nvPr>
            <p:ph sz="half" idx="2"/>
          </p:nvPr>
        </p:nvSpPr>
        <p:spPr/>
        <p:txBody>
          <a:bodyPr/>
          <a:lstStyle/>
          <a:p>
            <a:r>
              <a:rPr lang="en-US"/>
              <a:t>Our main target are indie artist that are new to the scene and would like to get some exposure and air time on the radio</a:t>
            </a:r>
          </a:p>
          <a:p>
            <a:pPr marL="0" indent="0">
              <a:buNone/>
            </a:pPr>
            <a:r>
              <a:rPr lang="en-US">
                <a:solidFill>
                  <a:srgbClr val="FF0000"/>
                </a:solidFill>
              </a:rPr>
              <a:t>$50 deposit required to participate.*</a:t>
            </a:r>
          </a:p>
          <a:p>
            <a:pPr marL="0" indent="0">
              <a:buNone/>
            </a:pPr>
            <a:endParaRPr lang="en-US"/>
          </a:p>
          <a:p>
            <a:r>
              <a:rPr lang="en-US"/>
              <a:t>All payments are made through  Payment method- Payment method- www.thedivahfilez.com</a:t>
            </a:r>
          </a:p>
          <a:p>
            <a:endParaRPr lang="en-US"/>
          </a:p>
          <a:p>
            <a:endParaRPr lang="en-US"/>
          </a:p>
          <a:p>
            <a:pPr marL="0" indent="0">
              <a:buNone/>
            </a:pPr>
            <a:endParaRPr lang="en-US"/>
          </a:p>
        </p:txBody>
      </p:sp>
      <p:sp>
        <p:nvSpPr>
          <p:cNvPr id="8" name="Text Placeholder 7"/>
          <p:cNvSpPr>
            <a:spLocks noGrp="1"/>
          </p:cNvSpPr>
          <p:nvPr>
            <p:ph type="body" sz="quarter" idx="3"/>
          </p:nvPr>
        </p:nvSpPr>
        <p:spPr/>
        <p:txBody>
          <a:bodyPr/>
          <a:lstStyle/>
          <a:p>
            <a:r>
              <a:rPr lang="en-US"/>
              <a:t>Pricing</a:t>
            </a:r>
          </a:p>
        </p:txBody>
      </p:sp>
      <p:sp>
        <p:nvSpPr>
          <p:cNvPr id="9" name="Content Placeholder 8"/>
          <p:cNvSpPr>
            <a:spLocks noGrp="1"/>
          </p:cNvSpPr>
          <p:nvPr>
            <p:ph sz="quarter" idx="4"/>
          </p:nvPr>
        </p:nvSpPr>
        <p:spPr/>
        <p:txBody>
          <a:bodyPr/>
          <a:lstStyle/>
          <a:p>
            <a:r>
              <a:rPr lang="en-US"/>
              <a:t>15 spins per month- $400</a:t>
            </a:r>
          </a:p>
          <a:p>
            <a:r>
              <a:rPr lang="en-US"/>
              <a:t>10 spins per month- $200</a:t>
            </a:r>
          </a:p>
          <a:p>
            <a:endParaRPr lang="en-US"/>
          </a:p>
          <a:p>
            <a:r>
              <a:rPr lang="en-US"/>
              <a:t>Quarter New Music Rotation</a:t>
            </a:r>
          </a:p>
          <a:p>
            <a:r>
              <a:rPr lang="en-US"/>
              <a:t>50 spins per quarter- $700</a:t>
            </a:r>
          </a:p>
          <a:p>
            <a:r>
              <a:rPr lang="en-US"/>
              <a:t>25 spins per quarter- $500</a:t>
            </a:r>
          </a:p>
          <a:p>
            <a:pPr marL="0" indent="0">
              <a:buNone/>
            </a:pPr>
            <a:endParaRPr lang="en-US"/>
          </a:p>
        </p:txBody>
      </p:sp>
    </p:spTree>
    <p:extLst>
      <p:ext uri="{BB962C8B-B14F-4D97-AF65-F5344CB8AC3E}">
        <p14:creationId xmlns:p14="http://schemas.microsoft.com/office/powerpoint/2010/main" val="89858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34" y="128347"/>
            <a:ext cx="8596668" cy="1320800"/>
          </a:xfrm>
        </p:spPr>
        <p:txBody>
          <a:bodyPr/>
          <a:lstStyle/>
          <a:p>
            <a:r>
              <a:rPr lang="en-US"/>
              <a:t>Radio Advertising Space and Pricing</a:t>
            </a:r>
          </a:p>
        </p:txBody>
      </p:sp>
      <p:sp>
        <p:nvSpPr>
          <p:cNvPr id="3" name="Content Placeholder 2"/>
          <p:cNvSpPr>
            <a:spLocks noGrp="1"/>
          </p:cNvSpPr>
          <p:nvPr>
            <p:ph sz="half" idx="1"/>
          </p:nvPr>
        </p:nvSpPr>
        <p:spPr>
          <a:xfrm>
            <a:off x="558111" y="1152671"/>
            <a:ext cx="4184035" cy="3880772"/>
          </a:xfrm>
        </p:spPr>
        <p:txBody>
          <a:bodyPr>
            <a:normAutofit fontScale="92500" lnSpcReduction="10000"/>
          </a:bodyPr>
          <a:lstStyle/>
          <a:p>
            <a:r>
              <a:rPr lang="en-US"/>
              <a:t>1 Full .60 second ad – a full 1 minute recording of brand information. Recording to air right before a celebrity interview. Guaranteed announcement every show. Logo on all marketing material dispersed at the schools. </a:t>
            </a:r>
          </a:p>
          <a:p>
            <a:endParaRPr lang="en-US"/>
          </a:p>
          <a:p>
            <a:r>
              <a:rPr lang="en-US"/>
              <a:t>:30 second ad: includes ad being ran at the top or bottom of the hour for every show and 30 social media post advertising your company per week. Logo on all marketing material dispersed at the schools. </a:t>
            </a:r>
          </a:p>
        </p:txBody>
      </p:sp>
      <p:sp>
        <p:nvSpPr>
          <p:cNvPr id="4" name="Content Placeholder 3"/>
          <p:cNvSpPr>
            <a:spLocks noGrp="1"/>
          </p:cNvSpPr>
          <p:nvPr>
            <p:ph sz="half" idx="2"/>
          </p:nvPr>
        </p:nvSpPr>
        <p:spPr>
          <a:xfrm>
            <a:off x="5030357" y="1152671"/>
            <a:ext cx="4184034" cy="3880773"/>
          </a:xfrm>
        </p:spPr>
        <p:txBody>
          <a:bodyPr>
            <a:normAutofit fontScale="92500" lnSpcReduction="10000"/>
          </a:bodyPr>
          <a:lstStyle/>
          <a:p>
            <a:r>
              <a:rPr lang="en-US"/>
              <a:t>$300-Per Month </a:t>
            </a:r>
          </a:p>
          <a:p>
            <a:r>
              <a:rPr lang="en-US"/>
              <a:t>$800-Per Quarter</a:t>
            </a:r>
          </a:p>
          <a:p>
            <a:pPr marL="0" indent="0">
              <a:buNone/>
            </a:pPr>
            <a:endParaRPr lang="en-US"/>
          </a:p>
          <a:p>
            <a:pPr marL="0" indent="0">
              <a:buNone/>
            </a:pPr>
            <a:endParaRPr lang="en-US"/>
          </a:p>
          <a:p>
            <a:endParaRPr lang="en-US"/>
          </a:p>
          <a:p>
            <a:endParaRPr lang="en-US"/>
          </a:p>
          <a:p>
            <a:endParaRPr lang="en-US"/>
          </a:p>
          <a:p>
            <a:r>
              <a:rPr lang="en-US"/>
              <a:t>$200-Per Month</a:t>
            </a:r>
          </a:p>
          <a:p>
            <a:r>
              <a:rPr lang="en-US"/>
              <a:t>$500-Per Quarter</a:t>
            </a:r>
          </a:p>
          <a:p>
            <a:pPr marL="0" indent="0">
              <a:buNone/>
            </a:pPr>
            <a:r>
              <a:rPr lang="en-US">
                <a:solidFill>
                  <a:srgbClr val="FF0000"/>
                </a:solidFill>
              </a:rPr>
              <a:t>$100 deposit required to participate.*</a:t>
            </a:r>
          </a:p>
          <a:p>
            <a:pPr marL="0" indent="0">
              <a:buNone/>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6696" y="0"/>
            <a:ext cx="1645304" cy="1645304"/>
          </a:xfrm>
          <a:prstGeom prst="rect">
            <a:avLst/>
          </a:prstGeom>
        </p:spPr>
      </p:pic>
      <p:sp>
        <p:nvSpPr>
          <p:cNvPr id="6" name="TextBox 5"/>
          <p:cNvSpPr txBox="1"/>
          <p:nvPr/>
        </p:nvSpPr>
        <p:spPr>
          <a:xfrm>
            <a:off x="3813464" y="6211669"/>
            <a:ext cx="5829300" cy="646331"/>
          </a:xfrm>
          <a:prstGeom prst="rect">
            <a:avLst/>
          </a:prstGeom>
          <a:noFill/>
        </p:spPr>
        <p:txBody>
          <a:bodyPr wrap="square" rtlCol="0">
            <a:spAutoFit/>
          </a:bodyPr>
          <a:lstStyle/>
          <a:p>
            <a:r>
              <a:rPr lang="en-US"/>
              <a:t>***Your dollars help to provide scholarships and necessities for the interns and students in need.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11" y="5267801"/>
            <a:ext cx="1590199" cy="15901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9734" y="5033443"/>
            <a:ext cx="1960937" cy="1960937"/>
          </a:xfrm>
          <a:prstGeom prst="rect">
            <a:avLst/>
          </a:prstGeom>
        </p:spPr>
      </p:pic>
    </p:spTree>
    <p:extLst>
      <p:ext uri="{BB962C8B-B14F-4D97-AF65-F5344CB8AC3E}">
        <p14:creationId xmlns:p14="http://schemas.microsoft.com/office/powerpoint/2010/main" val="401468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261"/>
            <a:ext cx="3578087" cy="1123218"/>
          </a:xfrm>
        </p:spPr>
        <p:txBody>
          <a:bodyPr>
            <a:normAutofit fontScale="90000"/>
          </a:bodyPr>
          <a:lstStyle/>
          <a:p>
            <a:pPr algn="ctr"/>
            <a:r>
              <a:rPr lang="en-US" sz="3600"/>
              <a:t>Table of Contents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06819" y="0"/>
            <a:ext cx="1685181" cy="1692704"/>
          </a:xfrm>
        </p:spPr>
      </p:pic>
      <p:sp>
        <p:nvSpPr>
          <p:cNvPr id="4" name="Text Placeholder 3"/>
          <p:cNvSpPr>
            <a:spLocks noGrp="1"/>
          </p:cNvSpPr>
          <p:nvPr>
            <p:ph type="body" sz="half" idx="2"/>
          </p:nvPr>
        </p:nvSpPr>
        <p:spPr>
          <a:xfrm>
            <a:off x="0" y="1431607"/>
            <a:ext cx="3854528" cy="2584449"/>
          </a:xfrm>
        </p:spPr>
        <p:txBody>
          <a:bodyPr>
            <a:noAutofit/>
          </a:bodyPr>
          <a:lstStyle/>
          <a:p>
            <a:pPr marL="285750" indent="-285750" algn="ctr">
              <a:buFont typeface="Arial" panose="020B0604020202020204" pitchFamily="34" charset="0"/>
              <a:buChar char="•"/>
            </a:pPr>
            <a:r>
              <a:rPr lang="en-US" sz="1200"/>
              <a:t>About the Divah Filez</a:t>
            </a:r>
          </a:p>
          <a:p>
            <a:pPr marL="285750" indent="-285750" algn="ctr">
              <a:buFont typeface="Arial" panose="020B0604020202020204" pitchFamily="34" charset="0"/>
              <a:buChar char="•"/>
            </a:pPr>
            <a:r>
              <a:rPr lang="en-US" sz="1200"/>
              <a:t>About the Founder/Creator</a:t>
            </a:r>
          </a:p>
          <a:p>
            <a:pPr marL="285750" indent="-285750" algn="ctr">
              <a:buFont typeface="Arial" panose="020B0604020202020204" pitchFamily="34" charset="0"/>
              <a:buChar char="•"/>
            </a:pPr>
            <a:r>
              <a:rPr lang="en-US" sz="1200"/>
              <a:t>HBCU and You</a:t>
            </a:r>
          </a:p>
          <a:p>
            <a:pPr marL="285750" indent="-285750" algn="ctr">
              <a:buFont typeface="Arial" panose="020B0604020202020204" pitchFamily="34" charset="0"/>
              <a:buChar char="•"/>
            </a:pPr>
            <a:r>
              <a:rPr lang="en-US" sz="1200"/>
              <a:t>What’s New 2021-2022</a:t>
            </a:r>
          </a:p>
          <a:p>
            <a:pPr marL="285750" indent="-285750" algn="ctr">
              <a:buFont typeface="Arial" panose="020B0604020202020204" pitchFamily="34" charset="0"/>
              <a:buChar char="•"/>
            </a:pPr>
            <a:r>
              <a:rPr lang="en-US" sz="1200"/>
              <a:t>Last Years Numbers and Demographics</a:t>
            </a:r>
          </a:p>
          <a:p>
            <a:pPr marL="285750" indent="-285750" algn="ctr">
              <a:buFont typeface="Arial" panose="020B0604020202020204" pitchFamily="34" charset="0"/>
              <a:buChar char="•"/>
            </a:pPr>
            <a:r>
              <a:rPr lang="en-US" sz="1200"/>
              <a:t>Past Events</a:t>
            </a:r>
          </a:p>
          <a:p>
            <a:pPr marL="285750" indent="-285750" algn="ctr">
              <a:buFont typeface="Arial" panose="020B0604020202020204" pitchFamily="34" charset="0"/>
              <a:buChar char="•"/>
            </a:pPr>
            <a:r>
              <a:rPr lang="en-US" sz="1200"/>
              <a:t>Divah Beat Suitez (Glam Suites)</a:t>
            </a:r>
          </a:p>
          <a:p>
            <a:pPr marL="285750" indent="-285750" algn="ctr">
              <a:buFont typeface="Arial" panose="020B0604020202020204" pitchFamily="34" charset="0"/>
              <a:buChar char="•"/>
            </a:pPr>
            <a:r>
              <a:rPr lang="en-US" sz="1200"/>
              <a:t>Baggage Claim (HBCU Tour)</a:t>
            </a:r>
          </a:p>
          <a:p>
            <a:pPr marL="285750" indent="-285750" algn="ctr">
              <a:buFont typeface="Arial" panose="020B0604020202020204" pitchFamily="34" charset="0"/>
              <a:buChar char="•"/>
            </a:pPr>
            <a:r>
              <a:rPr lang="en-US" sz="1200"/>
              <a:t>#IssaHBCUDay</a:t>
            </a:r>
          </a:p>
          <a:p>
            <a:pPr marL="285750" indent="-285750" algn="ctr">
              <a:buFont typeface="Arial" panose="020B0604020202020204" pitchFamily="34" charset="0"/>
              <a:buChar char="•"/>
            </a:pPr>
            <a:r>
              <a:rPr lang="en-US" sz="1200"/>
              <a:t>Pre-Black Friday Shop &amp; Model Call</a:t>
            </a:r>
          </a:p>
          <a:p>
            <a:pPr marL="285750" indent="-285750" algn="ctr">
              <a:buFont typeface="Arial" panose="020B0604020202020204" pitchFamily="34" charset="0"/>
              <a:buChar char="•"/>
            </a:pPr>
            <a:r>
              <a:rPr lang="en-US" sz="1200"/>
              <a:t>8</a:t>
            </a:r>
            <a:r>
              <a:rPr lang="en-US" sz="1200" baseline="30000"/>
              <a:t>th</a:t>
            </a:r>
            <a:r>
              <a:rPr lang="en-US" sz="1200"/>
              <a:t> Year Anniversary Celebration</a:t>
            </a:r>
          </a:p>
          <a:p>
            <a:pPr marL="285750" indent="-285750" algn="ctr">
              <a:buFont typeface="Arial" panose="020B0604020202020204" pitchFamily="34" charset="0"/>
              <a:buChar char="•"/>
            </a:pPr>
            <a:r>
              <a:rPr lang="en-US" sz="1200"/>
              <a:t>Divah’s Doing it Big!</a:t>
            </a:r>
          </a:p>
          <a:p>
            <a:pPr marL="285750" indent="-285750" algn="ctr">
              <a:buFont typeface="Arial" panose="020B0604020202020204" pitchFamily="34" charset="0"/>
              <a:buChar char="•"/>
            </a:pPr>
            <a:r>
              <a:rPr lang="en-US" sz="1200"/>
              <a:t>Radio and Indie Artists</a:t>
            </a:r>
          </a:p>
          <a:p>
            <a:pPr marL="285750" indent="-285750" algn="ctr">
              <a:buFont typeface="Arial" panose="020B0604020202020204" pitchFamily="34" charset="0"/>
              <a:buChar char="•"/>
            </a:pPr>
            <a:r>
              <a:rPr lang="en-US" sz="1200"/>
              <a:t>Radio Advertising Space and Pricing</a:t>
            </a:r>
          </a:p>
          <a:p>
            <a:pPr marL="285750" indent="-285750" algn="ctr">
              <a:buFont typeface="Arial" panose="020B0604020202020204" pitchFamily="34" charset="0"/>
              <a:buChar char="•"/>
            </a:pPr>
            <a:endParaRPr lang="en-US" sz="9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819" y="5235720"/>
            <a:ext cx="1788536" cy="17885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020" y="5866610"/>
            <a:ext cx="1022792" cy="991390"/>
          </a:xfrm>
          <a:prstGeom prst="rect">
            <a:avLst/>
          </a:prstGeom>
        </p:spPr>
      </p:pic>
      <p:sp>
        <p:nvSpPr>
          <p:cNvPr id="8" name="TextBox 7"/>
          <p:cNvSpPr txBox="1"/>
          <p:nvPr/>
        </p:nvSpPr>
        <p:spPr>
          <a:xfrm>
            <a:off x="3118790" y="39287"/>
            <a:ext cx="8364683" cy="830997"/>
          </a:xfrm>
          <a:prstGeom prst="rect">
            <a:avLst/>
          </a:prstGeom>
          <a:noFill/>
        </p:spPr>
        <p:txBody>
          <a:bodyPr wrap="square" rtlCol="0">
            <a:spAutoFit/>
          </a:bodyPr>
          <a:lstStyle/>
          <a:p>
            <a:r>
              <a:rPr lang="en-US" sz="1200" i="1"/>
              <a:t>As graduates of this proud UNIVERSITY, as young people like those who always stoked the fires of progress, our country is counting on all of you to step forward and help us with the work that remains.  We need you. </a:t>
            </a:r>
          </a:p>
          <a:p>
            <a:endParaRPr lang="en-US" sz="1200" i="1"/>
          </a:p>
          <a:p>
            <a:r>
              <a:rPr lang="en-US" sz="1200" i="1"/>
              <a:t>- First Lady Michele Obama, North Carolina Agriculture &amp; Technical State University</a:t>
            </a:r>
          </a:p>
        </p:txBody>
      </p:sp>
      <p:sp>
        <p:nvSpPr>
          <p:cNvPr id="9" name="TextBox 8"/>
          <p:cNvSpPr txBox="1"/>
          <p:nvPr/>
        </p:nvSpPr>
        <p:spPr>
          <a:xfrm>
            <a:off x="4718898" y="5657671"/>
            <a:ext cx="6068290" cy="1200329"/>
          </a:xfrm>
          <a:prstGeom prst="rect">
            <a:avLst/>
          </a:prstGeom>
          <a:noFill/>
        </p:spPr>
        <p:txBody>
          <a:bodyPr wrap="square" rtlCol="0">
            <a:spAutoFit/>
          </a:bodyPr>
          <a:lstStyle/>
          <a:p>
            <a:r>
              <a:rPr lang="en-US"/>
              <a:t>Swear your oath not with your hand over your heart, but your hand outstretched to give, to serve, to do.</a:t>
            </a:r>
          </a:p>
          <a:p>
            <a:endParaRPr lang="en-US"/>
          </a:p>
          <a:p>
            <a:r>
              <a:rPr lang="en-US"/>
              <a:t>- Mayor Cory Booker, Hampton University</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1673" y="1490595"/>
            <a:ext cx="1773382" cy="177338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4451" y="2452524"/>
            <a:ext cx="2194977" cy="219497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4465" y="2922369"/>
            <a:ext cx="2345446" cy="2233008"/>
          </a:xfrm>
          <a:prstGeom prst="rect">
            <a:avLst/>
          </a:prstGeom>
        </p:spPr>
      </p:pic>
      <p:sp>
        <p:nvSpPr>
          <p:cNvPr id="13" name="TextBox 12"/>
          <p:cNvSpPr txBox="1"/>
          <p:nvPr/>
        </p:nvSpPr>
        <p:spPr>
          <a:xfrm>
            <a:off x="9389495" y="2525280"/>
            <a:ext cx="2935337" cy="461665"/>
          </a:xfrm>
          <a:prstGeom prst="rect">
            <a:avLst/>
          </a:prstGeom>
          <a:noFill/>
        </p:spPr>
        <p:txBody>
          <a:bodyPr wrap="square" rtlCol="0">
            <a:spAutoFit/>
          </a:bodyPr>
          <a:lstStyle/>
          <a:p>
            <a:pPr algn="ctr"/>
            <a:r>
              <a:rPr lang="en-US" sz="1200"/>
              <a:t>The Owner of the Divah </a:t>
            </a:r>
            <a:r>
              <a:rPr lang="en-US" sz="1200" err="1"/>
              <a:t>Filez</a:t>
            </a:r>
            <a:r>
              <a:rPr lang="en-US" sz="1200"/>
              <a:t> and Miss FAMU 2016-2017</a:t>
            </a:r>
          </a:p>
        </p:txBody>
      </p:sp>
    </p:spTree>
    <p:extLst>
      <p:ext uri="{BB962C8B-B14F-4D97-AF65-F5344CB8AC3E}">
        <p14:creationId xmlns:p14="http://schemas.microsoft.com/office/powerpoint/2010/main" val="232199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252" y="0"/>
            <a:ext cx="8596668" cy="628621"/>
          </a:xfrm>
        </p:spPr>
        <p:txBody>
          <a:bodyPr>
            <a:normAutofit fontScale="90000"/>
          </a:bodyPr>
          <a:lstStyle/>
          <a:p>
            <a:r>
              <a:rPr lang="en-US"/>
              <a:t>About the Divah Filez</a:t>
            </a:r>
          </a:p>
        </p:txBody>
      </p:sp>
      <p:sp>
        <p:nvSpPr>
          <p:cNvPr id="3" name="Content Placeholder 2"/>
          <p:cNvSpPr>
            <a:spLocks noGrp="1"/>
          </p:cNvSpPr>
          <p:nvPr>
            <p:ph idx="1"/>
          </p:nvPr>
        </p:nvSpPr>
        <p:spPr>
          <a:xfrm>
            <a:off x="365606" y="1032222"/>
            <a:ext cx="10939703" cy="5753042"/>
          </a:xfrm>
        </p:spPr>
        <p:txBody>
          <a:bodyPr>
            <a:normAutofit fontScale="92500" lnSpcReduction="20000"/>
          </a:bodyPr>
          <a:lstStyle/>
          <a:p>
            <a:r>
              <a:rPr lang="en-US" sz="1400"/>
              <a:t>The Divah Filez was created to provide HBCU Students with an opportunity to create, manage and run an online magazine / mobile application based on the topics an concerns that the HBCU and African-American Community will gravitate to, support and love.</a:t>
            </a:r>
          </a:p>
          <a:p>
            <a:r>
              <a:rPr lang="en-US" sz="1400"/>
              <a:t>The Divah </a:t>
            </a:r>
            <a:r>
              <a:rPr lang="en-US" sz="1400" err="1"/>
              <a:t>Filez</a:t>
            </a:r>
            <a:r>
              <a:rPr lang="en-US" sz="1400"/>
              <a:t> was created in the January 27,2014 during Spring Semester of 2014. We launched our website www.thedivahfilez.com</a:t>
            </a:r>
          </a:p>
          <a:p>
            <a:r>
              <a:rPr lang="en-US" sz="1400"/>
              <a:t>The Divah Filez touches on topics such as  :</a:t>
            </a:r>
          </a:p>
          <a:p>
            <a:pPr algn="ctr">
              <a:buFont typeface="Arial" panose="020B0604020202020204" pitchFamily="34" charset="0"/>
              <a:buChar char="•"/>
            </a:pPr>
            <a:r>
              <a:rPr lang="en-US" sz="1400" b="1"/>
              <a:t> Politics- providing important up to the minute updates on important news and politics</a:t>
            </a:r>
          </a:p>
          <a:p>
            <a:pPr algn="ctr">
              <a:buFont typeface="Arial" panose="020B0604020202020204" pitchFamily="34" charset="0"/>
              <a:buChar char="•"/>
            </a:pPr>
            <a:r>
              <a:rPr lang="en-US" sz="1400" b="1"/>
              <a:t> Music- giving you one on one interviews, exposure to Indie Artists and the newest Hot Trax  of today in every genre.</a:t>
            </a:r>
          </a:p>
          <a:p>
            <a:pPr algn="ctr">
              <a:buFont typeface="Arial" panose="020B0604020202020204" pitchFamily="34" charset="0"/>
              <a:buChar char="•"/>
            </a:pPr>
            <a:r>
              <a:rPr lang="en-US" sz="1400" b="1"/>
              <a:t> Fashion- covering the hottest looks from the runway to the red carpet of your favorite celebs and everyday people trending.</a:t>
            </a:r>
          </a:p>
          <a:p>
            <a:pPr algn="ctr">
              <a:buFont typeface="Arial" panose="020B0604020202020204" pitchFamily="34" charset="0"/>
              <a:buChar char="•"/>
            </a:pPr>
            <a:r>
              <a:rPr lang="en-US" sz="1400" b="1"/>
              <a:t> Entertainment and Celeb News- Dishing the gossip on celebs and those making a splash in the industry which one on one interviews and HBCU campus news.</a:t>
            </a:r>
          </a:p>
          <a:p>
            <a:pPr algn="ctr">
              <a:buFont typeface="Arial" panose="020B0604020202020204" pitchFamily="34" charset="0"/>
              <a:buChar char="•"/>
            </a:pPr>
            <a:r>
              <a:rPr lang="en-US" sz="1400" b="1"/>
              <a:t>Sports- covering sports news and scores from HBCU’s and Major Sports</a:t>
            </a:r>
          </a:p>
          <a:p>
            <a:pPr algn="ctr">
              <a:buFont typeface="Arial" panose="020B0604020202020204" pitchFamily="34" charset="0"/>
              <a:buChar char="•"/>
            </a:pPr>
            <a:r>
              <a:rPr lang="en-US" sz="1400" b="1"/>
              <a:t>Beauty and Wellness- Focusing on the mind body and spirit</a:t>
            </a:r>
          </a:p>
          <a:p>
            <a:r>
              <a:rPr lang="en-US" sz="1400"/>
              <a:t>The students have learned the basic workforce principles:</a:t>
            </a:r>
          </a:p>
          <a:p>
            <a:pPr algn="ctr">
              <a:buFont typeface="Arial" panose="020B0604020202020204" pitchFamily="34" charset="0"/>
              <a:buChar char="•"/>
            </a:pPr>
            <a:r>
              <a:rPr lang="en-US" sz="1400" b="1"/>
              <a:t>Responsibility</a:t>
            </a:r>
          </a:p>
          <a:p>
            <a:pPr algn="ctr">
              <a:buFont typeface="Arial" panose="020B0604020202020204" pitchFamily="34" charset="0"/>
              <a:buChar char="•"/>
            </a:pPr>
            <a:r>
              <a:rPr lang="en-US" sz="1400" b="1"/>
              <a:t>Accountability</a:t>
            </a:r>
          </a:p>
          <a:p>
            <a:pPr algn="ctr">
              <a:buFont typeface="Arial" panose="020B0604020202020204" pitchFamily="34" charset="0"/>
              <a:buChar char="•"/>
            </a:pPr>
            <a:r>
              <a:rPr lang="en-US" sz="1400" b="1"/>
              <a:t>Work Ethics</a:t>
            </a:r>
          </a:p>
          <a:p>
            <a:pPr algn="ctr">
              <a:buFont typeface="Arial" panose="020B0604020202020204" pitchFamily="34" charset="0"/>
              <a:buChar char="•"/>
            </a:pPr>
            <a:r>
              <a:rPr lang="en-US" sz="1400" b="1"/>
              <a:t>Teamwork</a:t>
            </a:r>
          </a:p>
          <a:p>
            <a:pPr algn="ctr">
              <a:buFont typeface="Arial" panose="020B0604020202020204" pitchFamily="34" charset="0"/>
              <a:buChar char="•"/>
            </a:pPr>
            <a:r>
              <a:rPr lang="en-US" sz="1400" b="1"/>
              <a:t>Branding and Business codes of conduct and practices</a:t>
            </a:r>
          </a:p>
          <a:p>
            <a:pPr algn="ctr"/>
            <a:r>
              <a:rPr lang="en-US" sz="1400"/>
              <a:t>The students represent the academic majors of:</a:t>
            </a:r>
          </a:p>
          <a:p>
            <a:pPr algn="ctr">
              <a:buFont typeface="Arial" panose="020B0604020202020204" pitchFamily="34" charset="0"/>
              <a:buChar char="•"/>
            </a:pPr>
            <a:r>
              <a:rPr lang="en-US" sz="1400" b="1"/>
              <a:t>Business Administration</a:t>
            </a:r>
          </a:p>
          <a:p>
            <a:pPr algn="ctr">
              <a:buFont typeface="Arial" panose="020B0604020202020204" pitchFamily="34" charset="0"/>
              <a:buChar char="•"/>
            </a:pPr>
            <a:r>
              <a:rPr lang="en-US" sz="1400" b="1"/>
              <a:t>Mass Communications</a:t>
            </a:r>
          </a:p>
          <a:p>
            <a:pPr algn="ctr">
              <a:buFont typeface="Arial" panose="020B0604020202020204" pitchFamily="34" charset="0"/>
              <a:buChar char="•"/>
            </a:pPr>
            <a:r>
              <a:rPr lang="en-US" sz="1400" b="1"/>
              <a:t>Graphic Design</a:t>
            </a:r>
          </a:p>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3440" y="-31173"/>
            <a:ext cx="1153060" cy="10633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4364" y="5680364"/>
            <a:ext cx="1177636" cy="11776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155" y="0"/>
            <a:ext cx="1542184" cy="12337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29300"/>
            <a:ext cx="1046135" cy="10287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8832" y="4913453"/>
            <a:ext cx="2592729" cy="1944547"/>
          </a:xfrm>
          <a:prstGeom prst="rect">
            <a:avLst/>
          </a:prstGeom>
        </p:spPr>
      </p:pic>
      <p:sp>
        <p:nvSpPr>
          <p:cNvPr id="10" name="TextBox 9"/>
          <p:cNvSpPr txBox="1"/>
          <p:nvPr/>
        </p:nvSpPr>
        <p:spPr>
          <a:xfrm>
            <a:off x="8433599" y="4328678"/>
            <a:ext cx="3388225" cy="584775"/>
          </a:xfrm>
          <a:prstGeom prst="rect">
            <a:avLst/>
          </a:prstGeom>
          <a:noFill/>
        </p:spPr>
        <p:txBody>
          <a:bodyPr wrap="square" rtlCol="0">
            <a:spAutoFit/>
          </a:bodyPr>
          <a:lstStyle/>
          <a:p>
            <a:pPr algn="ctr"/>
            <a:r>
              <a:rPr lang="en-US" sz="1600"/>
              <a:t>Get on File with The Divah </a:t>
            </a:r>
            <a:r>
              <a:rPr lang="en-US" sz="1600" err="1"/>
              <a:t>Filez</a:t>
            </a:r>
            <a:r>
              <a:rPr lang="en-US" sz="1600"/>
              <a:t> at Howard University</a:t>
            </a:r>
          </a:p>
        </p:txBody>
      </p:sp>
    </p:spTree>
    <p:extLst>
      <p:ext uri="{BB962C8B-B14F-4D97-AF65-F5344CB8AC3E}">
        <p14:creationId xmlns:p14="http://schemas.microsoft.com/office/powerpoint/2010/main" val="220057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62" y="-83128"/>
            <a:ext cx="4518120" cy="1267692"/>
          </a:xfrm>
        </p:spPr>
        <p:txBody>
          <a:bodyPr>
            <a:normAutofit/>
          </a:bodyPr>
          <a:lstStyle/>
          <a:p>
            <a:pPr algn="ctr"/>
            <a:r>
              <a:rPr lang="en-US" sz="3200"/>
              <a:t>Founder/Creator </a:t>
            </a:r>
            <a:br>
              <a:rPr lang="en-US" sz="3200"/>
            </a:br>
            <a:r>
              <a:rPr lang="en-US" sz="3200"/>
              <a:t>Jazmyne Courtnii Byrd</a:t>
            </a:r>
          </a:p>
        </p:txBody>
      </p:sp>
      <p:pic>
        <p:nvPicPr>
          <p:cNvPr id="7" name="Content Placeholder 6"/>
          <p:cNvPicPr>
            <a:picLocks noGrp="1" noChangeAspect="1"/>
          </p:cNvPicPr>
          <p:nvPr>
            <p:ph idx="1"/>
          </p:nvPr>
        </p:nvPicPr>
        <p:blipFill>
          <a:blip r:embed="rId2">
            <a:clrChange>
              <a:clrFrom>
                <a:srgbClr val="E8E3CF"/>
              </a:clrFrom>
              <a:clrTo>
                <a:srgbClr val="E8E3CF">
                  <a:alpha val="0"/>
                </a:srgbClr>
              </a:clrTo>
            </a:clrChange>
            <a:extLst>
              <a:ext uri="{28A0092B-C50C-407E-A947-70E740481C1C}">
                <a14:useLocalDpi xmlns:a14="http://schemas.microsoft.com/office/drawing/2010/main" val="0"/>
              </a:ext>
            </a:extLst>
          </a:blip>
          <a:stretch>
            <a:fillRect/>
          </a:stretch>
        </p:blipFill>
        <p:spPr>
          <a:xfrm>
            <a:off x="5506099" y="2596897"/>
            <a:ext cx="3624766" cy="3624766"/>
          </a:xfrm>
        </p:spPr>
      </p:pic>
      <p:sp>
        <p:nvSpPr>
          <p:cNvPr id="4" name="Text Placeholder 3"/>
          <p:cNvSpPr>
            <a:spLocks noGrp="1"/>
          </p:cNvSpPr>
          <p:nvPr>
            <p:ph type="body" sz="half" idx="2"/>
          </p:nvPr>
        </p:nvSpPr>
        <p:spPr>
          <a:xfrm>
            <a:off x="0" y="1454415"/>
            <a:ext cx="5621483" cy="5909730"/>
          </a:xfrm>
        </p:spPr>
        <p:txBody>
          <a:bodyPr>
            <a:normAutofit fontScale="77500" lnSpcReduction="20000"/>
          </a:bodyPr>
          <a:lstStyle/>
          <a:p>
            <a:r>
              <a:rPr lang="en-US" sz="150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     </a:t>
            </a:r>
            <a:r>
              <a:rPr lang="en-US" sz="1600" b="1">
                <a:latin typeface="Times New Roman" panose="02020603050405020304" pitchFamily="18" charset="0"/>
                <a:cs typeface="Times New Roman" panose="02020603050405020304" pitchFamily="18" charset="0"/>
              </a:rPr>
              <a:t>Jazmyne Courtnii Byrd was born and raised in Cincinnati, Ohio. She attended Woodward High School where she graduated in 2004. She went on to further her education at Central State University wee she graduated in 2009 with a Bachelors of Arts in Psychology and Communications. She relocated to the Washington, DC area in 2009 post graduation where she currently resides. She is a contributing writer for several Magazines including Sister2Sister, The Hype Magazine, Kingdom Voices, Boss-</a:t>
            </a:r>
            <a:r>
              <a:rPr lang="en-US" sz="1600" b="1" err="1">
                <a:latin typeface="Times New Roman" panose="02020603050405020304" pitchFamily="18" charset="0"/>
                <a:cs typeface="Times New Roman" panose="02020603050405020304" pitchFamily="18" charset="0"/>
              </a:rPr>
              <a:t>EMag</a:t>
            </a:r>
            <a:r>
              <a:rPr lang="en-US" sz="1600" b="1">
                <a:latin typeface="Times New Roman" panose="02020603050405020304" pitchFamily="18" charset="0"/>
                <a:cs typeface="Times New Roman" panose="02020603050405020304" pitchFamily="18" charset="0"/>
              </a:rPr>
              <a:t>, Exude, Beautifully Said and Queen Size Magazine in the fields of Entertainment Fashion.</a:t>
            </a:r>
          </a:p>
          <a:p>
            <a:r>
              <a:rPr lang="en-US" sz="1600" b="1">
                <a:latin typeface="Times New Roman" panose="02020603050405020304" pitchFamily="18" charset="0"/>
                <a:cs typeface="Times New Roman" panose="02020603050405020304" pitchFamily="18" charset="0"/>
              </a:rPr>
              <a:t>And in 2012 a major turning point in her life came in addition to writing she joined the team of Curves Rock Weekend who put on the first “Plus Size Fashion Show” in the DMV area where she served as the Marketing Coordinator. She starred in CRW “Vagina Monologues” in February 2012. Also in 2012 she became the Associate Editor of Ice Media Network were she managed the contributing writing staff and works closely with the creative team to acquire talent for the magazine.</a:t>
            </a:r>
          </a:p>
          <a:p>
            <a:r>
              <a:rPr lang="en-US" sz="1600" b="1">
                <a:latin typeface="Times New Roman" panose="02020603050405020304" pitchFamily="18" charset="0"/>
                <a:cs typeface="Times New Roman" panose="02020603050405020304" pitchFamily="18" charset="0"/>
              </a:rPr>
              <a:t>	 A strong believer in giving back she has volunteered with Capital Cause literacy campaign and Study Sparks as a volunteer Tudor. An occasional Model she uses her Plus Size Figure to encourage and uplift Plus Size women everywhere by. She is an Active Member of NCNW of Prince Georges County. She joined the “Ntuned Show” radio show on BlogTalkRadio as the “Entertainment and Sports Guru”. She has two of her own segments entitled “Divah’s got the J” and “The Locker Room with Divah J and Altidude”. She is currently the Editor and Chief of Igirl Magazine, the Creative Director of Carmella Magazine, and oversees the Divah Filez. in the process of obtaining her Master’s Degree in Clinical Psychology at Tennessee State University. </a:t>
            </a:r>
          </a:p>
          <a:p>
            <a:pPr algn="ctr"/>
            <a:r>
              <a:rPr lang="en-US" b="1"/>
              <a:t>Social Media:</a:t>
            </a:r>
          </a:p>
          <a:p>
            <a:pPr algn="ctr"/>
            <a:r>
              <a:rPr lang="en-US" b="1"/>
              <a:t>Twitter: @</a:t>
            </a:r>
            <a:r>
              <a:rPr lang="en-US" b="1" err="1"/>
              <a:t>shemeher_jazz</a:t>
            </a:r>
            <a:endParaRPr lang="en-US" b="1"/>
          </a:p>
          <a:p>
            <a:pPr algn="ctr"/>
            <a:r>
              <a:rPr lang="en-US" b="1"/>
              <a:t>Instagram: @</a:t>
            </a:r>
            <a:r>
              <a:rPr lang="en-US" b="1" err="1"/>
              <a:t>she.me.her_jazz</a:t>
            </a:r>
            <a:endParaRPr lang="en-US" b="1"/>
          </a:p>
          <a:p>
            <a:pPr algn="ctr"/>
            <a:r>
              <a:rPr lang="en-US" b="1"/>
              <a:t> Facebook and LinkedIn @ Jazmyne Courtnii Byrd.</a:t>
            </a:r>
          </a:p>
          <a:p>
            <a:r>
              <a:rPr lang="en-US"/>
              <a:t> </a:t>
            </a:r>
          </a:p>
          <a:p>
            <a:endParaRPr lang="en-US"/>
          </a:p>
        </p:txBody>
      </p:sp>
      <p:pic>
        <p:nvPicPr>
          <p:cNvPr id="5" name="Picture 4">
            <a:extLst>
              <a:ext uri="{FF2B5EF4-FFF2-40B4-BE49-F238E27FC236}">
                <a16:creationId xmlns:a16="http://schemas.microsoft.com/office/drawing/2014/main" id="{E7FA6676-2039-48AD-B09C-E15E2E88F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488" y="168837"/>
            <a:ext cx="2751650" cy="3436140"/>
          </a:xfrm>
          <a:prstGeom prst="rect">
            <a:avLst/>
          </a:prstGeom>
        </p:spPr>
      </p:pic>
    </p:spTree>
    <p:extLst>
      <p:ext uri="{BB962C8B-B14F-4D97-AF65-F5344CB8AC3E}">
        <p14:creationId xmlns:p14="http://schemas.microsoft.com/office/powerpoint/2010/main" val="218885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134" y="0"/>
            <a:ext cx="8596668" cy="1320800"/>
          </a:xfrm>
        </p:spPr>
        <p:txBody>
          <a:bodyPr/>
          <a:lstStyle/>
          <a:p>
            <a:r>
              <a:rPr lang="en-US"/>
              <a:t>The HBCU and You-</a:t>
            </a:r>
            <a:br>
              <a:rPr lang="en-US"/>
            </a:br>
            <a:r>
              <a:rPr lang="en-US"/>
              <a:t>                  </a:t>
            </a:r>
            <a:r>
              <a:rPr lang="en-US" sz="2400"/>
              <a:t>Why should you be involved.</a:t>
            </a:r>
          </a:p>
        </p:txBody>
      </p:sp>
      <p:sp>
        <p:nvSpPr>
          <p:cNvPr id="3" name="Text Placeholder 2"/>
          <p:cNvSpPr>
            <a:spLocks noGrp="1"/>
          </p:cNvSpPr>
          <p:nvPr>
            <p:ph type="body" idx="1"/>
          </p:nvPr>
        </p:nvSpPr>
        <p:spPr>
          <a:xfrm>
            <a:off x="675742" y="1141846"/>
            <a:ext cx="4185623" cy="576262"/>
          </a:xfrm>
        </p:spPr>
        <p:txBody>
          <a:bodyPr/>
          <a:lstStyle/>
          <a:p>
            <a:r>
              <a:rPr lang="en-US"/>
              <a:t>HBCU</a:t>
            </a:r>
          </a:p>
        </p:txBody>
      </p:sp>
      <p:sp>
        <p:nvSpPr>
          <p:cNvPr id="4" name="Content Placeholder 3"/>
          <p:cNvSpPr>
            <a:spLocks noGrp="1"/>
          </p:cNvSpPr>
          <p:nvPr>
            <p:ph sz="half" idx="2"/>
          </p:nvPr>
        </p:nvSpPr>
        <p:spPr>
          <a:xfrm>
            <a:off x="675741" y="1718108"/>
            <a:ext cx="4185623" cy="3809856"/>
          </a:xfrm>
        </p:spPr>
        <p:txBody>
          <a:bodyPr>
            <a:normAutofit/>
          </a:bodyPr>
          <a:lstStyle/>
          <a:p>
            <a:r>
              <a:rPr lang="en-US" sz="1400"/>
              <a:t>In 2021-2022 The Divah Filez will have 50+ HBCU interns from 19 HBCU institutions.</a:t>
            </a:r>
          </a:p>
          <a:p>
            <a:r>
              <a:rPr lang="en-US" sz="1400"/>
              <a:t>The total number of students attending the HBCU institutions (projection)- 285,396.</a:t>
            </a:r>
          </a:p>
          <a:p>
            <a:r>
              <a:rPr lang="en-US" sz="1400"/>
              <a:t>Students will support those who support them in their efforts to succeed.</a:t>
            </a:r>
          </a:p>
          <a:p>
            <a:r>
              <a:rPr lang="en-US" sz="1400"/>
              <a:t>Students are eager to see successful people who look like them own and operate successful companies.</a:t>
            </a:r>
          </a:p>
          <a:p>
            <a:r>
              <a:rPr lang="en-US" sz="1400"/>
              <a:t>Many of our interns are heading into their senior years and are preparing and seeking employment.</a:t>
            </a:r>
          </a:p>
        </p:txBody>
      </p:sp>
      <p:sp>
        <p:nvSpPr>
          <p:cNvPr id="5" name="Text Placeholder 4"/>
          <p:cNvSpPr>
            <a:spLocks noGrp="1"/>
          </p:cNvSpPr>
          <p:nvPr>
            <p:ph type="body" sz="quarter" idx="3"/>
          </p:nvPr>
        </p:nvSpPr>
        <p:spPr>
          <a:xfrm>
            <a:off x="5088382" y="1058432"/>
            <a:ext cx="4185618" cy="576262"/>
          </a:xfrm>
        </p:spPr>
        <p:txBody>
          <a:bodyPr/>
          <a:lstStyle/>
          <a:p>
            <a:r>
              <a:rPr lang="en-US"/>
              <a:t>You</a:t>
            </a:r>
          </a:p>
        </p:txBody>
      </p:sp>
      <p:sp>
        <p:nvSpPr>
          <p:cNvPr id="6" name="Content Placeholder 5"/>
          <p:cNvSpPr>
            <a:spLocks noGrp="1"/>
          </p:cNvSpPr>
          <p:nvPr>
            <p:ph sz="quarter" idx="4"/>
          </p:nvPr>
        </p:nvSpPr>
        <p:spPr>
          <a:xfrm>
            <a:off x="5088382" y="1718108"/>
            <a:ext cx="4185617" cy="3610120"/>
          </a:xfrm>
        </p:spPr>
        <p:txBody>
          <a:bodyPr>
            <a:normAutofit/>
          </a:bodyPr>
          <a:lstStyle/>
          <a:p>
            <a:r>
              <a:rPr lang="en-US" sz="1400"/>
              <a:t>Exposure to your business in different geographical areas around the country.</a:t>
            </a:r>
          </a:p>
          <a:p>
            <a:r>
              <a:rPr lang="en-US" sz="1400"/>
              <a:t>Increase in sales and business.</a:t>
            </a:r>
          </a:p>
          <a:p>
            <a:r>
              <a:rPr lang="en-US" sz="1400"/>
              <a:t>Investing in the future of future entrepreneurs and business owners.</a:t>
            </a:r>
          </a:p>
          <a:p>
            <a:r>
              <a:rPr lang="en-US" sz="1400"/>
              <a:t>Have the opportunity to expose them to what success looks like outside the four walls of the classroom.</a:t>
            </a:r>
          </a:p>
          <a:p>
            <a:r>
              <a:rPr lang="en-US" sz="1400"/>
              <a:t>Exposure to future employers.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419" y="-18473"/>
            <a:ext cx="1736581" cy="17365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29" y="5150090"/>
            <a:ext cx="1691798" cy="170791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7946" y="5211040"/>
            <a:ext cx="1684054" cy="164696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3999" y="1748583"/>
            <a:ext cx="1932002" cy="3431982"/>
          </a:xfrm>
          <a:prstGeom prst="rect">
            <a:avLst/>
          </a:prstGeom>
        </p:spPr>
      </p:pic>
      <p:sp>
        <p:nvSpPr>
          <p:cNvPr id="11" name="TextBox 10"/>
          <p:cNvSpPr txBox="1"/>
          <p:nvPr/>
        </p:nvSpPr>
        <p:spPr>
          <a:xfrm>
            <a:off x="6973378" y="5211040"/>
            <a:ext cx="3751419" cy="954107"/>
          </a:xfrm>
          <a:prstGeom prst="rect">
            <a:avLst/>
          </a:prstGeom>
          <a:noFill/>
        </p:spPr>
        <p:txBody>
          <a:bodyPr wrap="square" rtlCol="0">
            <a:spAutoFit/>
          </a:bodyPr>
          <a:lstStyle/>
          <a:p>
            <a:pPr algn="ctr"/>
            <a:r>
              <a:rPr lang="en-US" sz="1400"/>
              <a:t>Dezsane Flowers- Music Hot Trax Editor (Howard University) and GlenAndrea Brown (FAMU)- attending the Stellar Awards in Las Vegas 2017</a:t>
            </a:r>
          </a:p>
        </p:txBody>
      </p:sp>
    </p:spTree>
    <p:extLst>
      <p:ext uri="{BB962C8B-B14F-4D97-AF65-F5344CB8AC3E}">
        <p14:creationId xmlns:p14="http://schemas.microsoft.com/office/powerpoint/2010/main" val="218988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43" y="2301698"/>
            <a:ext cx="3854528" cy="520175"/>
          </a:xfrm>
        </p:spPr>
        <p:txBody>
          <a:bodyPr/>
          <a:lstStyle/>
          <a:p>
            <a:r>
              <a:rPr lang="en-US"/>
              <a:t> What’s New for 2021-2022</a:t>
            </a:r>
          </a:p>
        </p:txBody>
      </p:sp>
      <p:sp>
        <p:nvSpPr>
          <p:cNvPr id="3" name="Content Placeholder 2"/>
          <p:cNvSpPr>
            <a:spLocks noGrp="1"/>
          </p:cNvSpPr>
          <p:nvPr>
            <p:ph idx="1"/>
          </p:nvPr>
        </p:nvSpPr>
        <p:spPr>
          <a:xfrm>
            <a:off x="6365439" y="1331563"/>
            <a:ext cx="4513541" cy="5526437"/>
          </a:xfrm>
        </p:spPr>
        <p:txBody>
          <a:bodyPr>
            <a:normAutofit lnSpcReduction="10000"/>
          </a:bodyPr>
          <a:lstStyle/>
          <a:p>
            <a:r>
              <a:rPr lang="en-US" dirty="0"/>
              <a:t>The Divah Filez Radio will expand upon our core sections by adding the following:</a:t>
            </a:r>
          </a:p>
          <a:p>
            <a:pPr>
              <a:buFont typeface="+mj-lt"/>
              <a:buAutoNum type="arabicPeriod"/>
            </a:pPr>
            <a:r>
              <a:rPr lang="en-US" dirty="0"/>
              <a:t>Fashion </a:t>
            </a:r>
            <a:r>
              <a:rPr lang="en-US" dirty="0" err="1"/>
              <a:t>Gawdz</a:t>
            </a:r>
            <a:r>
              <a:rPr lang="en-US" dirty="0"/>
              <a:t> will now have a subsection called </a:t>
            </a:r>
            <a:r>
              <a:rPr lang="en-US" dirty="0" err="1"/>
              <a:t>BeautiFilez</a:t>
            </a:r>
            <a:r>
              <a:rPr lang="en-US" dirty="0"/>
              <a:t> which will feature a directory of MUA/Hairstylist around the country. Makeup and Natural Hair Tutorials. It will also feature the hottest beauty trends and product reviews.</a:t>
            </a:r>
          </a:p>
          <a:p>
            <a:pPr>
              <a:buFont typeface="+mj-lt"/>
              <a:buAutoNum type="arabicPeriod"/>
            </a:pPr>
            <a:r>
              <a:rPr lang="en-US" dirty="0"/>
              <a:t>HBCU </a:t>
            </a:r>
            <a:r>
              <a:rPr lang="en-US" dirty="0" err="1"/>
              <a:t>Newz</a:t>
            </a:r>
            <a:r>
              <a:rPr lang="en-US" dirty="0"/>
              <a:t> will now have a subsection for </a:t>
            </a:r>
            <a:r>
              <a:rPr lang="en-US" dirty="0" err="1"/>
              <a:t>EmpowerHER</a:t>
            </a:r>
            <a:r>
              <a:rPr lang="en-US" dirty="0"/>
              <a:t> sports, where females HBCU athletes will be featured and Politics to keep students abreast of current activity in politics.</a:t>
            </a:r>
          </a:p>
          <a:p>
            <a:pPr>
              <a:buFont typeface="+mj-lt"/>
              <a:buAutoNum type="arabicPeriod"/>
            </a:pPr>
            <a:r>
              <a:rPr lang="en-US" dirty="0"/>
              <a:t>Hot </a:t>
            </a:r>
            <a:r>
              <a:rPr lang="en-US" dirty="0" err="1"/>
              <a:t>Trax</a:t>
            </a:r>
            <a:r>
              <a:rPr lang="en-US" dirty="0"/>
              <a:t> will feature independent artists from HBCU’s and the country.  They can sale music directly on the site and grow there fan base direct on the site.</a:t>
            </a:r>
          </a:p>
        </p:txBody>
      </p:sp>
      <p:sp>
        <p:nvSpPr>
          <p:cNvPr id="4" name="Text Placeholder 3"/>
          <p:cNvSpPr>
            <a:spLocks noGrp="1"/>
          </p:cNvSpPr>
          <p:nvPr>
            <p:ph type="body" sz="half" idx="2"/>
          </p:nvPr>
        </p:nvSpPr>
        <p:spPr>
          <a:xfrm>
            <a:off x="672409" y="2944490"/>
            <a:ext cx="3854528" cy="3817701"/>
          </a:xfrm>
        </p:spPr>
        <p:txBody>
          <a:bodyPr>
            <a:normAutofit fontScale="85000" lnSpcReduction="20000"/>
          </a:bodyPr>
          <a:lstStyle/>
          <a:p>
            <a:r>
              <a:rPr lang="en-US"/>
              <a:t>We will officially be recognized as an online magazine. We will still keep our core elements:</a:t>
            </a:r>
          </a:p>
          <a:p>
            <a:pPr marL="285750" indent="-285750">
              <a:buFont typeface="Arial" panose="020B0604020202020204" pitchFamily="34" charset="0"/>
              <a:buChar char="•"/>
            </a:pPr>
            <a:r>
              <a:rPr lang="en-US"/>
              <a:t>The Buzz – Celeb Gossip and Entertainment </a:t>
            </a:r>
            <a:r>
              <a:rPr lang="en-US" err="1"/>
              <a:t>Newz</a:t>
            </a:r>
            <a:endParaRPr lang="en-US"/>
          </a:p>
          <a:p>
            <a:pPr marL="285750" indent="-285750">
              <a:buFont typeface="Arial" panose="020B0604020202020204" pitchFamily="34" charset="0"/>
              <a:buChar char="•"/>
            </a:pPr>
            <a:r>
              <a:rPr lang="en-US"/>
              <a:t>Fashion </a:t>
            </a:r>
            <a:r>
              <a:rPr lang="en-US" err="1"/>
              <a:t>Gawdz</a:t>
            </a:r>
            <a:r>
              <a:rPr lang="en-US"/>
              <a:t>- Fashion and Beauty </a:t>
            </a:r>
            <a:r>
              <a:rPr lang="en-US" err="1"/>
              <a:t>Newz</a:t>
            </a:r>
            <a:endParaRPr lang="en-US"/>
          </a:p>
          <a:p>
            <a:pPr marL="285750" indent="-285750">
              <a:buFont typeface="Arial" panose="020B0604020202020204" pitchFamily="34" charset="0"/>
              <a:buChar char="•"/>
            </a:pPr>
            <a:r>
              <a:rPr lang="en-US"/>
              <a:t>HBCU </a:t>
            </a:r>
            <a:r>
              <a:rPr lang="en-US" err="1"/>
              <a:t>Newz</a:t>
            </a:r>
            <a:r>
              <a:rPr lang="en-US"/>
              <a:t>- HBCU news, Greek Life and Yard Happenings</a:t>
            </a:r>
          </a:p>
          <a:p>
            <a:pPr marL="285750" indent="-285750">
              <a:buFont typeface="Arial" panose="020B0604020202020204" pitchFamily="34" charset="0"/>
              <a:buChar char="•"/>
            </a:pPr>
            <a:r>
              <a:rPr lang="en-US"/>
              <a:t>Hot </a:t>
            </a:r>
            <a:r>
              <a:rPr lang="en-US" err="1"/>
              <a:t>Trax</a:t>
            </a:r>
            <a:r>
              <a:rPr lang="en-US"/>
              <a:t>- Music News</a:t>
            </a:r>
          </a:p>
          <a:p>
            <a:r>
              <a:rPr lang="en-US"/>
              <a:t>We will be adding</a:t>
            </a:r>
          </a:p>
          <a:p>
            <a:pPr marL="285750" indent="-285750">
              <a:buFont typeface="Arial" panose="020B0604020202020204" pitchFamily="34" charset="0"/>
              <a:buChar char="•"/>
            </a:pPr>
            <a:r>
              <a:rPr lang="en-US" err="1"/>
              <a:t>Sportz</a:t>
            </a:r>
            <a:r>
              <a:rPr lang="en-US"/>
              <a:t> </a:t>
            </a:r>
            <a:r>
              <a:rPr lang="en-US" err="1"/>
              <a:t>Newz</a:t>
            </a:r>
            <a:endParaRPr lang="en-US"/>
          </a:p>
          <a:p>
            <a:r>
              <a:rPr lang="en-US"/>
              <a:t>The Divah Filez Mobile Application will be upgraded in June 2018.</a:t>
            </a:r>
          </a:p>
          <a:p>
            <a:r>
              <a:rPr lang="en-US"/>
              <a:t>A Divah’s Night In HBCU Tour- An empowering night for Freshmen young ladies</a:t>
            </a:r>
          </a:p>
          <a:p>
            <a:r>
              <a:rPr lang="en-US" err="1"/>
              <a:t>IssaHBCUday</a:t>
            </a:r>
            <a:r>
              <a:rPr lang="en-US"/>
              <a:t>- HBCU College and Black Business Fair</a:t>
            </a:r>
          </a:p>
          <a:p>
            <a:r>
              <a:rPr lang="en-US"/>
              <a:t>The Divah’s Take Over the ATL 1/27/2019-All Sorority Greek Step Show.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1407">
            <a:off x="139106" y="221268"/>
            <a:ext cx="3127941" cy="1839837"/>
          </a:xfrm>
          <a:prstGeom prst="rect">
            <a:avLst/>
          </a:prstGeom>
        </p:spPr>
      </p:pic>
      <p:sp>
        <p:nvSpPr>
          <p:cNvPr id="7" name="TextBox 6"/>
          <p:cNvSpPr txBox="1"/>
          <p:nvPr/>
        </p:nvSpPr>
        <p:spPr>
          <a:xfrm>
            <a:off x="3352754" y="898439"/>
            <a:ext cx="3012685" cy="1015663"/>
          </a:xfrm>
          <a:prstGeom prst="rect">
            <a:avLst/>
          </a:prstGeom>
          <a:noFill/>
        </p:spPr>
        <p:txBody>
          <a:bodyPr wrap="square" rtlCol="0">
            <a:spAutoFit/>
          </a:bodyPr>
          <a:lstStyle/>
          <a:p>
            <a:r>
              <a:rPr lang="en-US" sz="1400" dirty="0"/>
              <a:t>The Divah Interns having fun at the </a:t>
            </a:r>
            <a:r>
              <a:rPr lang="en-US" sz="1400" dirty="0" err="1"/>
              <a:t>The</a:t>
            </a:r>
            <a:r>
              <a:rPr lang="en-US" sz="1400" dirty="0"/>
              <a:t> Divah Filez Black Women’s Business Fair- Atlanta, GA in 2017.</a:t>
            </a:r>
          </a:p>
          <a:p>
            <a:endParaRPr lang="en-US" dirty="0"/>
          </a:p>
        </p:txBody>
      </p:sp>
      <p:pic>
        <p:nvPicPr>
          <p:cNvPr id="8" name="Picture 7" descr="A picture containing person, wall, clothing, person&#10;&#10;Description automatically generated">
            <a:extLst>
              <a:ext uri="{FF2B5EF4-FFF2-40B4-BE49-F238E27FC236}">
                <a16:creationId xmlns:a16="http://schemas.microsoft.com/office/drawing/2014/main" id="{54414AD0-1BE9-431D-92E5-F3E1D7D29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179580" y="4535004"/>
            <a:ext cx="2197836" cy="1464054"/>
          </a:xfrm>
          <a:prstGeom prst="rect">
            <a:avLst/>
          </a:prstGeom>
        </p:spPr>
      </p:pic>
      <p:sp>
        <p:nvSpPr>
          <p:cNvPr id="9" name="TextBox 8">
            <a:extLst>
              <a:ext uri="{FF2B5EF4-FFF2-40B4-BE49-F238E27FC236}">
                <a16:creationId xmlns:a16="http://schemas.microsoft.com/office/drawing/2014/main" id="{ED9D773E-1C27-449E-B7F9-0D1127F6663C}"/>
              </a:ext>
            </a:extLst>
          </p:cNvPr>
          <p:cNvSpPr txBox="1"/>
          <p:nvPr/>
        </p:nvSpPr>
        <p:spPr>
          <a:xfrm>
            <a:off x="4546471" y="3583337"/>
            <a:ext cx="1464054" cy="584775"/>
          </a:xfrm>
          <a:prstGeom prst="rect">
            <a:avLst/>
          </a:prstGeom>
          <a:noFill/>
        </p:spPr>
        <p:txBody>
          <a:bodyPr wrap="square" rtlCol="0">
            <a:spAutoFit/>
          </a:bodyPr>
          <a:lstStyle/>
          <a:p>
            <a:pPr algn="ctr"/>
            <a:r>
              <a:rPr lang="en-US" sz="1600" dirty="0"/>
              <a:t>Chic et Noir 2022</a:t>
            </a:r>
          </a:p>
        </p:txBody>
      </p:sp>
    </p:spTree>
    <p:extLst>
      <p:ext uri="{BB962C8B-B14F-4D97-AF65-F5344CB8AC3E}">
        <p14:creationId xmlns:p14="http://schemas.microsoft.com/office/powerpoint/2010/main" val="210406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3" y="1350817"/>
            <a:ext cx="5185064" cy="979443"/>
          </a:xfrm>
        </p:spPr>
        <p:txBody>
          <a:bodyPr/>
          <a:lstStyle/>
          <a:p>
            <a:pPr algn="ctr"/>
            <a:r>
              <a:rPr lang="en-US" sz="2800"/>
              <a:t>Last Years Numbers and Demographics</a:t>
            </a:r>
          </a:p>
        </p:txBody>
      </p:sp>
      <p:sp>
        <p:nvSpPr>
          <p:cNvPr id="3" name="Content Placeholder 2"/>
          <p:cNvSpPr>
            <a:spLocks noGrp="1"/>
          </p:cNvSpPr>
          <p:nvPr>
            <p:ph idx="1"/>
          </p:nvPr>
        </p:nvSpPr>
        <p:spPr>
          <a:xfrm>
            <a:off x="4795185" y="896888"/>
            <a:ext cx="4513541" cy="6242715"/>
          </a:xfrm>
        </p:spPr>
        <p:txBody>
          <a:bodyPr>
            <a:normAutofit fontScale="92500" lnSpcReduction="10000"/>
          </a:bodyPr>
          <a:lstStyle/>
          <a:p>
            <a:pPr marL="0" indent="0" algn="ctr">
              <a:buNone/>
            </a:pPr>
            <a:r>
              <a:rPr lang="en-US" dirty="0"/>
              <a:t>What is expected from  2021-2022  school year from the Divah Filez-</a:t>
            </a:r>
          </a:p>
          <a:p>
            <a:r>
              <a:rPr lang="en-US" dirty="0"/>
              <a:t>79.5% increase in views per month due to the addition of 47 new HBCU interns with populations over 134,488 students.</a:t>
            </a:r>
          </a:p>
          <a:p>
            <a:r>
              <a:rPr lang="en-US" dirty="0"/>
              <a:t>An online Radio Show</a:t>
            </a:r>
          </a:p>
          <a:p>
            <a:r>
              <a:rPr lang="en-US" dirty="0"/>
              <a:t>68.2% increase in state demographics due to new HBCU state locations.</a:t>
            </a:r>
          </a:p>
          <a:p>
            <a:r>
              <a:rPr lang="en-US" dirty="0"/>
              <a:t>52.8% Increase in male views with a new sports and indie music page being incorporated this year.</a:t>
            </a:r>
          </a:p>
          <a:p>
            <a:r>
              <a:rPr lang="en-US" dirty="0"/>
              <a:t>Our total reach from 2019-2020- 3.1 million</a:t>
            </a:r>
          </a:p>
          <a:p>
            <a:pPr marL="0" indent="0">
              <a:buNone/>
            </a:pPr>
            <a:r>
              <a:rPr lang="en-US" dirty="0"/>
              <a:t>New Saturated Area’s</a:t>
            </a:r>
          </a:p>
          <a:p>
            <a:pPr algn="ctr"/>
            <a:r>
              <a:rPr lang="en-US" dirty="0"/>
              <a:t>DMV (DC, Maryland, Virginia)</a:t>
            </a:r>
          </a:p>
          <a:p>
            <a:pPr algn="ctr"/>
            <a:r>
              <a:rPr lang="en-US" dirty="0"/>
              <a:t>New Orleans</a:t>
            </a:r>
          </a:p>
          <a:p>
            <a:pPr algn="ctr"/>
            <a:r>
              <a:rPr lang="en-US" dirty="0"/>
              <a:t>Texas</a:t>
            </a:r>
          </a:p>
          <a:p>
            <a:pPr algn="ctr"/>
            <a:r>
              <a:rPr lang="en-US" dirty="0"/>
              <a:t>Louisiana</a:t>
            </a:r>
          </a:p>
          <a:p>
            <a:pPr algn="ctr"/>
            <a:r>
              <a:rPr lang="en-US" dirty="0"/>
              <a:t>Florida</a:t>
            </a:r>
          </a:p>
        </p:txBody>
      </p:sp>
      <p:sp>
        <p:nvSpPr>
          <p:cNvPr id="4" name="Text Placeholder 3"/>
          <p:cNvSpPr>
            <a:spLocks noGrp="1"/>
          </p:cNvSpPr>
          <p:nvPr>
            <p:ph type="body" sz="half" idx="2"/>
          </p:nvPr>
        </p:nvSpPr>
        <p:spPr>
          <a:xfrm>
            <a:off x="677334" y="2777069"/>
            <a:ext cx="3854528" cy="3062622"/>
          </a:xfrm>
        </p:spPr>
        <p:txBody>
          <a:bodyPr>
            <a:normAutofit fontScale="85000" lnSpcReduction="20000"/>
          </a:bodyPr>
          <a:lstStyle/>
          <a:p>
            <a:pPr marL="285750" indent="-285750">
              <a:buFont typeface="Arial" panose="020B0604020202020204" pitchFamily="34" charset="0"/>
              <a:buChar char="•"/>
            </a:pPr>
            <a:r>
              <a:rPr lang="en-US"/>
              <a:t>Highest Number of Site Views per week- 282,481</a:t>
            </a:r>
          </a:p>
          <a:p>
            <a:pPr marL="285750" indent="-285750">
              <a:buFont typeface="Arial" panose="020B0604020202020204" pitchFamily="34" charset="0"/>
              <a:buChar char="•"/>
            </a:pPr>
            <a:r>
              <a:rPr lang="en-US"/>
              <a:t>Average Number of Views per Month- 1.7 million</a:t>
            </a:r>
          </a:p>
          <a:p>
            <a:pPr marL="285750" indent="-285750">
              <a:buFont typeface="Arial" panose="020B0604020202020204" pitchFamily="34" charset="0"/>
              <a:buChar char="•"/>
            </a:pPr>
            <a:r>
              <a:rPr lang="en-US"/>
              <a:t>76.2% Female</a:t>
            </a:r>
          </a:p>
          <a:p>
            <a:pPr marL="285750" indent="-285750">
              <a:buFont typeface="Arial" panose="020B0604020202020204" pitchFamily="34" charset="0"/>
              <a:buChar char="•"/>
            </a:pPr>
            <a:r>
              <a:rPr lang="en-US"/>
              <a:t>23.8% Male</a:t>
            </a:r>
          </a:p>
          <a:p>
            <a:pPr marL="285750" indent="-285750">
              <a:buFont typeface="Arial" panose="020B0604020202020204" pitchFamily="34" charset="0"/>
              <a:buChar char="•"/>
            </a:pPr>
            <a:r>
              <a:rPr lang="en-US"/>
              <a:t>68.5% Atlanta</a:t>
            </a:r>
          </a:p>
          <a:p>
            <a:pPr marL="285750" indent="-285750">
              <a:buFont typeface="Arial" panose="020B0604020202020204" pitchFamily="34" charset="0"/>
              <a:buChar char="•"/>
            </a:pPr>
            <a:r>
              <a:rPr lang="en-US"/>
              <a:t>57.1% DMV</a:t>
            </a:r>
          </a:p>
          <a:p>
            <a:pPr marL="285750" indent="-285750">
              <a:buFont typeface="Arial" panose="020B0604020202020204" pitchFamily="34" charset="0"/>
              <a:buChar char="•"/>
            </a:pPr>
            <a:r>
              <a:rPr lang="en-US"/>
              <a:t>42.7% Florida</a:t>
            </a:r>
          </a:p>
          <a:p>
            <a:pPr marL="285750" indent="-285750">
              <a:buFont typeface="Arial" panose="020B0604020202020204" pitchFamily="34" charset="0"/>
              <a:buChar char="•"/>
            </a:pPr>
            <a:r>
              <a:rPr lang="en-US"/>
              <a:t>29.6% North Carolina</a:t>
            </a:r>
          </a:p>
          <a:p>
            <a:pPr marL="285750" indent="-285750">
              <a:buFont typeface="Arial" panose="020B0604020202020204" pitchFamily="34" charset="0"/>
              <a:buChar char="•"/>
            </a:pPr>
            <a:r>
              <a:rPr lang="en-US"/>
              <a:t>17.3% Alabama</a:t>
            </a:r>
          </a:p>
          <a:p>
            <a:pPr marL="285750" indent="-285750">
              <a:buFont typeface="Arial" panose="020B0604020202020204" pitchFamily="34" charset="0"/>
              <a:buChar char="•"/>
            </a:pPr>
            <a:r>
              <a:rPr lang="en-US"/>
              <a:t>11.4% Mississippi</a:t>
            </a:r>
          </a:p>
          <a:p>
            <a:pPr marL="285750" indent="-285750">
              <a:buFont typeface="Arial" panose="020B0604020202020204" pitchFamily="34" charset="0"/>
              <a:buChar char="•"/>
            </a:pPr>
            <a:r>
              <a:rPr lang="en-US"/>
              <a: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24000" cy="1524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335" y="5372100"/>
            <a:ext cx="1510665" cy="14859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335" y="0"/>
            <a:ext cx="1492634" cy="1492634"/>
          </a:xfrm>
          <a:prstGeom prst="rect">
            <a:avLst/>
          </a:prstGeom>
        </p:spPr>
      </p:pic>
      <p:pic>
        <p:nvPicPr>
          <p:cNvPr id="9" name="Picture 8" descr="A group of people standing in front of a crowd&#10;&#10;Description automatically generated">
            <a:extLst>
              <a:ext uri="{FF2B5EF4-FFF2-40B4-BE49-F238E27FC236}">
                <a16:creationId xmlns:a16="http://schemas.microsoft.com/office/drawing/2014/main" id="{7CA9C6F1-E959-4400-AE4C-E170723C1B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8726" y="2330259"/>
            <a:ext cx="2875926" cy="2027731"/>
          </a:xfrm>
          <a:prstGeom prst="rect">
            <a:avLst/>
          </a:prstGeom>
        </p:spPr>
      </p:pic>
      <p:pic>
        <p:nvPicPr>
          <p:cNvPr id="10" name="Picture 9" descr="A person in an orange dress&#10;&#10;Description automatically generated with low confidence">
            <a:extLst>
              <a:ext uri="{FF2B5EF4-FFF2-40B4-BE49-F238E27FC236}">
                <a16:creationId xmlns:a16="http://schemas.microsoft.com/office/drawing/2014/main" id="{FFE22A83-FCAD-415C-98BB-4113156CEA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2202377" y="4174250"/>
            <a:ext cx="2954319" cy="1967973"/>
          </a:xfrm>
          <a:prstGeom prst="rect">
            <a:avLst/>
          </a:prstGeom>
        </p:spPr>
      </p:pic>
    </p:spTree>
    <p:extLst>
      <p:ext uri="{BB962C8B-B14F-4D97-AF65-F5344CB8AC3E}">
        <p14:creationId xmlns:p14="http://schemas.microsoft.com/office/powerpoint/2010/main" val="166718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Divah </a:t>
            </a:r>
            <a:r>
              <a:rPr lang="en-US" err="1"/>
              <a:t>Filez</a:t>
            </a:r>
            <a:r>
              <a:rPr lang="en-US"/>
              <a:t> Past Events</a:t>
            </a:r>
          </a:p>
        </p:txBody>
      </p:sp>
      <p:sp>
        <p:nvSpPr>
          <p:cNvPr id="4" name="Text Placeholder 3"/>
          <p:cNvSpPr>
            <a:spLocks noGrp="1"/>
          </p:cNvSpPr>
          <p:nvPr>
            <p:ph type="body" sz="half" idx="2"/>
          </p:nvPr>
        </p:nvSpPr>
        <p:spPr>
          <a:xfrm>
            <a:off x="677334" y="2777069"/>
            <a:ext cx="3854528" cy="4014139"/>
          </a:xfrm>
        </p:spPr>
        <p:txBody>
          <a:bodyPr>
            <a:normAutofit fontScale="92500"/>
          </a:bodyPr>
          <a:lstStyle/>
          <a:p>
            <a:pPr marL="285750" indent="-285750">
              <a:buFont typeface="Arial" panose="020B0604020202020204" pitchFamily="34" charset="0"/>
              <a:buChar char="•"/>
            </a:pPr>
            <a:r>
              <a:rPr lang="en-US"/>
              <a:t>The Divah’s Hair Show- Charlotte, NC</a:t>
            </a:r>
          </a:p>
          <a:p>
            <a:pPr marL="285750" indent="-285750">
              <a:buFont typeface="Arial" panose="020B0604020202020204" pitchFamily="34" charset="0"/>
              <a:buChar char="•"/>
            </a:pPr>
            <a:r>
              <a:rPr lang="en-US" err="1"/>
              <a:t>IssaHBCU</a:t>
            </a:r>
            <a:r>
              <a:rPr lang="en-US"/>
              <a:t> Day- Atlanta, GA</a:t>
            </a:r>
          </a:p>
          <a:p>
            <a:pPr marL="285750" indent="-285750">
              <a:buFont typeface="Arial" panose="020B0604020202020204" pitchFamily="34" charset="0"/>
              <a:buChar char="•"/>
            </a:pPr>
            <a:r>
              <a:rPr lang="en-US"/>
              <a:t>The Divah </a:t>
            </a:r>
            <a:r>
              <a:rPr lang="en-US" err="1"/>
              <a:t>Filez</a:t>
            </a:r>
            <a:r>
              <a:rPr lang="en-US"/>
              <a:t> Black Women’s Business Fair- Atlanta, GA</a:t>
            </a:r>
          </a:p>
          <a:p>
            <a:pPr marL="285750" indent="-285750">
              <a:buFont typeface="Arial" panose="020B0604020202020204" pitchFamily="34" charset="0"/>
              <a:buChar char="•"/>
            </a:pPr>
            <a:r>
              <a:rPr lang="en-US"/>
              <a:t>Divah’s Take ATL Fashion Show- Atlanta, GA</a:t>
            </a:r>
          </a:p>
          <a:p>
            <a:pPr marL="285750" indent="-285750">
              <a:buFont typeface="Arial" panose="020B0604020202020204" pitchFamily="34" charset="0"/>
              <a:buChar char="•"/>
            </a:pPr>
            <a:r>
              <a:rPr lang="en-US"/>
              <a:t>A Divah’s Runway- Atlanta, GA</a:t>
            </a:r>
          </a:p>
          <a:p>
            <a:pPr marL="285750" indent="-285750">
              <a:buFont typeface="Arial" panose="020B0604020202020204" pitchFamily="34" charset="0"/>
              <a:buChar char="•"/>
            </a:pPr>
            <a:r>
              <a:rPr lang="en-US"/>
              <a:t>Get on FILE with The Divah </a:t>
            </a:r>
            <a:r>
              <a:rPr lang="en-US" err="1"/>
              <a:t>Filez</a:t>
            </a:r>
            <a:r>
              <a:rPr lang="en-US"/>
              <a:t>- NCAT</a:t>
            </a:r>
          </a:p>
          <a:p>
            <a:pPr marL="285750" indent="-285750">
              <a:buFont typeface="Arial" panose="020B0604020202020204" pitchFamily="34" charset="0"/>
              <a:buChar char="•"/>
            </a:pPr>
            <a:r>
              <a:rPr lang="en-US"/>
              <a:t>A Queens Night in- Albany State University</a:t>
            </a:r>
          </a:p>
          <a:p>
            <a:pPr marL="285750" indent="-285750">
              <a:buFont typeface="Arial" panose="020B0604020202020204" pitchFamily="34" charset="0"/>
              <a:buChar char="•"/>
            </a:pPr>
            <a:r>
              <a:rPr lang="en-US"/>
              <a:t>Feed the Hungry- Atlanta Community Food Bank</a:t>
            </a:r>
          </a:p>
          <a:p>
            <a:pPr marL="285750" indent="-285750">
              <a:buFont typeface="Arial" panose="020B0604020202020204" pitchFamily="34" charset="0"/>
              <a:buChar char="•"/>
            </a:pPr>
            <a:r>
              <a:rPr lang="en-US"/>
              <a:t>I’m a Princess Too- FAMU</a:t>
            </a:r>
          </a:p>
          <a:p>
            <a:pPr marL="285750" indent="-285750">
              <a:buFont typeface="Arial" panose="020B0604020202020204" pitchFamily="34" charset="0"/>
              <a:buChar char="•"/>
            </a:pPr>
            <a:r>
              <a:rPr lang="en-US"/>
              <a:t>Wear Your Crown Tour- Morgan State, Central State, Clark </a:t>
            </a:r>
            <a:r>
              <a:rPr lang="en-US" err="1"/>
              <a:t>Atanta</a:t>
            </a:r>
            <a:r>
              <a:rPr lang="en-US"/>
              <a:t> and Grambling State.</a:t>
            </a:r>
          </a:p>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461118">
            <a:off x="2295506" y="448611"/>
            <a:ext cx="2924677" cy="164513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09787">
            <a:off x="499640" y="193290"/>
            <a:ext cx="1296364" cy="19445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6824">
            <a:off x="5709696" y="333626"/>
            <a:ext cx="2812649" cy="187509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6059">
            <a:off x="9210928" y="292361"/>
            <a:ext cx="2610171" cy="19576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03717">
            <a:off x="4618440" y="2777069"/>
            <a:ext cx="2662973" cy="149705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11094">
            <a:off x="8144453" y="2655983"/>
            <a:ext cx="2815392" cy="158410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89685">
            <a:off x="5217736" y="4914943"/>
            <a:ext cx="2914727" cy="163953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57559">
            <a:off x="9279947" y="4860546"/>
            <a:ext cx="2503032" cy="1877274"/>
          </a:xfrm>
          <a:prstGeom prst="rect">
            <a:avLst/>
          </a:prstGeom>
        </p:spPr>
      </p:pic>
    </p:spTree>
    <p:extLst>
      <p:ext uri="{BB962C8B-B14F-4D97-AF65-F5344CB8AC3E}">
        <p14:creationId xmlns:p14="http://schemas.microsoft.com/office/powerpoint/2010/main" val="87216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7F116-D1E8-4B51-AD7F-CC3B7674B4AA}"/>
              </a:ext>
            </a:extLst>
          </p:cNvPr>
          <p:cNvSpPr>
            <a:spLocks noGrp="1"/>
          </p:cNvSpPr>
          <p:nvPr>
            <p:ph sz="half" idx="1"/>
          </p:nvPr>
        </p:nvSpPr>
        <p:spPr>
          <a:xfrm>
            <a:off x="5089967" y="1930401"/>
            <a:ext cx="4184035" cy="3880772"/>
          </a:xfrm>
        </p:spPr>
        <p:txBody>
          <a:bodyPr>
            <a:normAutofit fontScale="77500" lnSpcReduction="20000"/>
          </a:bodyPr>
          <a:lstStyle/>
          <a:p>
            <a:r>
              <a:rPr lang="en-US" sz="2200" b="1" dirty="0"/>
              <a:t>Beautiful Sponsor (Food and Beverage Sponsor) $3,500-</a:t>
            </a:r>
          </a:p>
          <a:p>
            <a:pPr marL="0" indent="0">
              <a:buNone/>
            </a:pPr>
            <a:r>
              <a:rPr lang="en-US" sz="1200" dirty="0"/>
              <a:t>3 VIP Tickets for the Black Business fair and Celeb Fashion Show</a:t>
            </a:r>
          </a:p>
          <a:p>
            <a:pPr marL="0" indent="0">
              <a:buNone/>
            </a:pPr>
            <a:r>
              <a:rPr lang="en-US" sz="1200" dirty="0"/>
              <a:t>VIP Seating with Food and Drinks</a:t>
            </a:r>
          </a:p>
          <a:p>
            <a:pPr marL="0" indent="0">
              <a:buNone/>
            </a:pPr>
            <a:r>
              <a:rPr lang="en-US" sz="1200" dirty="0"/>
              <a:t>Company logo placement on Marketing Materials, Step and Repeat wall and Swag bags</a:t>
            </a:r>
          </a:p>
          <a:p>
            <a:pPr marL="0" indent="0">
              <a:buNone/>
            </a:pPr>
            <a:r>
              <a:rPr lang="en-US" sz="1200" dirty="0"/>
              <a:t>Interview opportunities with media outlets (red carpet and online features)</a:t>
            </a:r>
          </a:p>
          <a:p>
            <a:pPr marL="0" indent="0">
              <a:buNone/>
            </a:pPr>
            <a:r>
              <a:rPr lang="en-US" sz="1200" dirty="0"/>
              <a:t>General Vending space to sell products</a:t>
            </a:r>
          </a:p>
          <a:p>
            <a:pPr marL="0" indent="0">
              <a:buNone/>
            </a:pPr>
            <a:r>
              <a:rPr lang="en-US" sz="1200" dirty="0"/>
              <a:t>Event Wrap Video</a:t>
            </a:r>
          </a:p>
          <a:p>
            <a:pPr marL="0" indent="0">
              <a:buNone/>
            </a:pPr>
            <a:r>
              <a:rPr lang="en-US" sz="1200" dirty="0"/>
              <a:t>Swag Bag product placement</a:t>
            </a:r>
          </a:p>
          <a:p>
            <a:pPr marL="0" indent="0">
              <a:buNone/>
            </a:pPr>
            <a:r>
              <a:rPr lang="en-US" sz="1200" dirty="0"/>
              <a:t>Radio Ad placement for 2 years with </a:t>
            </a:r>
            <a:r>
              <a:rPr lang="en-US" sz="1200" dirty="0" err="1"/>
              <a:t>Iheart</a:t>
            </a:r>
            <a:r>
              <a:rPr lang="en-US" sz="1200" dirty="0"/>
              <a:t> Radio in Atlanta and Dallas markets (30 sec spot)</a:t>
            </a:r>
          </a:p>
          <a:p>
            <a:pPr marL="0" indent="0">
              <a:buNone/>
            </a:pPr>
            <a:r>
              <a:rPr lang="en-US" sz="1200" dirty="0"/>
              <a:t>Celeb product endorsement commercial (30 sec)</a:t>
            </a:r>
          </a:p>
          <a:p>
            <a:pPr marL="0" indent="0">
              <a:buNone/>
            </a:pPr>
            <a:endParaRPr lang="en-US" sz="1200" dirty="0"/>
          </a:p>
        </p:txBody>
      </p:sp>
      <p:sp>
        <p:nvSpPr>
          <p:cNvPr id="4" name="Content Placeholder 3">
            <a:extLst>
              <a:ext uri="{FF2B5EF4-FFF2-40B4-BE49-F238E27FC236}">
                <a16:creationId xmlns:a16="http://schemas.microsoft.com/office/drawing/2014/main" id="{8C53CED9-6DF7-4319-9164-6BEA67C9D31C}"/>
              </a:ext>
            </a:extLst>
          </p:cNvPr>
          <p:cNvSpPr>
            <a:spLocks noGrp="1"/>
          </p:cNvSpPr>
          <p:nvPr>
            <p:ph sz="half" idx="2"/>
          </p:nvPr>
        </p:nvSpPr>
        <p:spPr>
          <a:xfrm>
            <a:off x="306981" y="1930400"/>
            <a:ext cx="4184034" cy="3880773"/>
          </a:xfrm>
        </p:spPr>
        <p:txBody>
          <a:bodyPr>
            <a:normAutofit fontScale="77500" lnSpcReduction="20000"/>
          </a:bodyPr>
          <a:lstStyle/>
          <a:p>
            <a:r>
              <a:rPr lang="en-US" sz="1900" b="1" dirty="0"/>
              <a:t>Let’s get it Sponsor!!(Hair and Beauty Sponsor) -$5,500</a:t>
            </a:r>
          </a:p>
          <a:p>
            <a:pPr marL="0" indent="0">
              <a:buNone/>
            </a:pPr>
            <a:r>
              <a:rPr lang="en-US" dirty="0"/>
              <a:t>(This sponsorship can be split among 2 Black owned businesses or just 1 for each type)</a:t>
            </a:r>
          </a:p>
          <a:p>
            <a:pPr marL="0" indent="0">
              <a:buNone/>
            </a:pPr>
            <a:r>
              <a:rPr lang="en-US" dirty="0"/>
              <a:t>Lashes, Bundles, Press on Nails, Nail care Makeup brands and Jewelry designer (5 sponsors) </a:t>
            </a:r>
          </a:p>
          <a:p>
            <a:pPr marL="0" indent="0">
              <a:buNone/>
            </a:pPr>
            <a:r>
              <a:rPr lang="en-US" sz="1200" dirty="0"/>
              <a:t>Sponsors supply 25 items  for models in the show including celebrity models. (If split in 2 each sponsor will supply 13 items for models)</a:t>
            </a:r>
          </a:p>
          <a:p>
            <a:pPr marL="0" indent="0">
              <a:buNone/>
            </a:pPr>
            <a:r>
              <a:rPr lang="en-US" sz="1200" dirty="0"/>
              <a:t>2 VIP Tickets for the Black Business fair and Celeb Fashion Show</a:t>
            </a:r>
          </a:p>
          <a:p>
            <a:pPr marL="0" indent="0">
              <a:buNone/>
            </a:pPr>
            <a:r>
              <a:rPr lang="en-US" sz="1200" dirty="0"/>
              <a:t>VIP Seating with Food and Drinks</a:t>
            </a:r>
          </a:p>
          <a:p>
            <a:pPr marL="0" indent="0">
              <a:buNone/>
            </a:pPr>
            <a:r>
              <a:rPr lang="en-US" sz="1200" dirty="0"/>
              <a:t>Company logo placement on Marketing Materials, Step and Repeat wall and Swag bags</a:t>
            </a:r>
          </a:p>
          <a:p>
            <a:pPr marL="0" indent="0">
              <a:buNone/>
            </a:pPr>
            <a:r>
              <a:rPr lang="en-US" sz="1200" dirty="0"/>
              <a:t>Interview opportunities with media outlets (red carpet and online features)</a:t>
            </a:r>
          </a:p>
          <a:p>
            <a:pPr marL="0" indent="0">
              <a:buNone/>
            </a:pPr>
            <a:r>
              <a:rPr lang="en-US" sz="1200" dirty="0"/>
              <a:t>General Vending space to sell products</a:t>
            </a:r>
          </a:p>
          <a:p>
            <a:pPr marL="0" indent="0">
              <a:buNone/>
            </a:pPr>
            <a:r>
              <a:rPr lang="en-US" sz="1200" dirty="0"/>
              <a:t>Event Wrap Video</a:t>
            </a:r>
          </a:p>
          <a:p>
            <a:pPr marL="0" indent="0">
              <a:buNone/>
            </a:pPr>
            <a:r>
              <a:rPr lang="en-US" sz="1200" dirty="0"/>
              <a:t>Swag Bag product placement</a:t>
            </a:r>
          </a:p>
          <a:p>
            <a:pPr marL="0" indent="0">
              <a:buNone/>
            </a:pPr>
            <a:endParaRPr lang="en-US" dirty="0"/>
          </a:p>
        </p:txBody>
      </p:sp>
      <p:pic>
        <p:nvPicPr>
          <p:cNvPr id="6" name="Picture 5" descr="A picture containing text&#10;&#10;Description automatically generated">
            <a:extLst>
              <a:ext uri="{FF2B5EF4-FFF2-40B4-BE49-F238E27FC236}">
                <a16:creationId xmlns:a16="http://schemas.microsoft.com/office/drawing/2014/main" id="{31184AFF-C54A-4A9B-9BDE-35196AAAD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523" y="4426610"/>
            <a:ext cx="3081951" cy="2308488"/>
          </a:xfrm>
          <a:prstGeom prst="rect">
            <a:avLst/>
          </a:prstGeom>
        </p:spPr>
      </p:pic>
      <p:pic>
        <p:nvPicPr>
          <p:cNvPr id="8" name="Picture 7" descr="A person and person posing for a picture&#10;&#10;Description automatically generated with low confidence">
            <a:extLst>
              <a:ext uri="{FF2B5EF4-FFF2-40B4-BE49-F238E27FC236}">
                <a16:creationId xmlns:a16="http://schemas.microsoft.com/office/drawing/2014/main" id="{779D41EE-70B1-487C-A5E5-CF5481CA8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9938" y="329380"/>
            <a:ext cx="2133600" cy="2501028"/>
          </a:xfrm>
          <a:prstGeom prst="rect">
            <a:avLst/>
          </a:prstGeom>
        </p:spPr>
      </p:pic>
      <p:sp>
        <p:nvSpPr>
          <p:cNvPr id="5" name="Title 1">
            <a:extLst>
              <a:ext uri="{FF2B5EF4-FFF2-40B4-BE49-F238E27FC236}">
                <a16:creationId xmlns:a16="http://schemas.microsoft.com/office/drawing/2014/main" id="{C94B4E3A-B38C-3D75-0B8F-41957BDB4C48}"/>
              </a:ext>
            </a:extLst>
          </p:cNvPr>
          <p:cNvSpPr txBox="1">
            <a:spLocks/>
          </p:cNvSpPr>
          <p:nvPr/>
        </p:nvSpPr>
        <p:spPr>
          <a:xfrm>
            <a:off x="867779" y="329380"/>
            <a:ext cx="8596668" cy="14312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Divah Honors: HBCU Heroes</a:t>
            </a:r>
            <a:br>
              <a:rPr lang="en-US" dirty="0"/>
            </a:br>
            <a:r>
              <a:rPr lang="en-US" sz="1200" dirty="0"/>
              <a:t>The Divah Filez will be celebrating 9 years of excellence with a Lavish Black </a:t>
            </a:r>
            <a:r>
              <a:rPr lang="en-US" sz="1200" dirty="0" err="1"/>
              <a:t>Womens</a:t>
            </a:r>
            <a:r>
              <a:rPr lang="en-US" sz="1200" dirty="0"/>
              <a:t> Business Fair and Celebrity Fashion Show and Divah Honors: HBCU Heroes on May 13.2023 in Atlanta GA. We are no strangers to large events ands we are ready to celebrate in a major way. Our goal is to raise $50,000 for HBCU Scholarships. Join us by being a sponsor, vendor or Swag Bag rep. Proceeds from the event will be going towards HBCU students in financial need.</a:t>
            </a:r>
            <a:endParaRPr lang="en-US" dirty="0"/>
          </a:p>
        </p:txBody>
      </p:sp>
    </p:spTree>
    <p:extLst>
      <p:ext uri="{BB962C8B-B14F-4D97-AF65-F5344CB8AC3E}">
        <p14:creationId xmlns:p14="http://schemas.microsoft.com/office/powerpoint/2010/main" val="16755667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3049</Words>
  <Application>Microsoft Office PowerPoint</Application>
  <PresentationFormat>Widescreen</PresentationFormat>
  <Paragraphs>269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Trebuchet MS</vt:lpstr>
      <vt:lpstr>Wingdings 3</vt:lpstr>
      <vt:lpstr>Facet</vt:lpstr>
      <vt:lpstr>The Divah Filez  </vt:lpstr>
      <vt:lpstr>Table of Contents</vt:lpstr>
      <vt:lpstr>About the Divah Filez</vt:lpstr>
      <vt:lpstr>Founder/Creator  Jazmyne Courtnii Byrd</vt:lpstr>
      <vt:lpstr>The HBCU and You-                   Why should you be involved.</vt:lpstr>
      <vt:lpstr> What’s New for 2021-2022</vt:lpstr>
      <vt:lpstr>Last Years Numbers and Demographics</vt:lpstr>
      <vt:lpstr>The Divah Filez Past Events</vt:lpstr>
      <vt:lpstr>PowerPoint Presentation</vt:lpstr>
      <vt:lpstr>Divah Honors: HBCU Heroes The Divah Filez will be celebrating 8 years of excellence with a Lavish Black Womens Business Fair and Celebrity Fashion Show and Divah Honors: HBCU Heroes on April 21-22,2023 in Atlanta GA. We are no strangers to large events ands we are ready to celebrate in a major way. Due to COVID-19 a lot of HBCU students struggled to return to school due to finances and living situations. Our goal is to raise $500,000 for HBCU Scholarships. Join us by being a sponsor, vendor or Swag Bag rep. Proceeds from the event will be going towards HBCU students in financial need.</vt:lpstr>
      <vt:lpstr> Divah Honors: HBCU Heroes The Divah Filez will be celebrating 9 years of excellence with a Lavish Black Womens Business Fair and Celebrity Fashion Show and Divah Honors: HBCU Heroes on May 13.2023 in Atlanta GA. We are no strangers to large events ands we are ready to celebrate in a major way. Our goal is to raise $50,000 for HBCU Scholarships. Join us by being a sponsor, vendor or Swag Bag rep. Proceeds from the event will be going towards HBCU students in financial need.</vt:lpstr>
      <vt:lpstr>Divah Honors: HBCU Heroes The Divah Filez will be celebrating 8 years of excellence with a Lavish Black Womens Business Fair and Celebrity Fashion Show on April 21-22,2023 in Atlanta GA. We are no strangers to large events ands we are ready to celebrate in a major way. Due to COVID-19 a lot of HBCU students struggled to return to school due to finances and living situations. Our goal is to raise $500,000 for HBCU Scholarships. Join us by being a sponsor, vendor or Swag Bag rep. Proceeds from the event will be going towards HBCU students in financial need.</vt:lpstr>
      <vt:lpstr>  </vt:lpstr>
      <vt:lpstr>BLK Authors Row  Black Authors its you time to SHINE!!! We are hosting a space just for you to get exposure and make some money! We have a full game plan, and we are ready for you. This event is taking place on 3/12/202 at 120 Ralph McGill Blvd NE, Atlanta, GA 30308</vt:lpstr>
      <vt:lpstr>New Artist Breakout</vt:lpstr>
      <vt:lpstr>Radio Advertising Space and Pricing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Divah Filez</dc:title>
  <dc:creator>jazmyne byrd</dc:creator>
  <cp:lastModifiedBy>jazmyne Byrd</cp:lastModifiedBy>
  <cp:revision>1</cp:revision>
  <dcterms:created xsi:type="dcterms:W3CDTF">2020-03-13T15:09:17Z</dcterms:created>
  <dcterms:modified xsi:type="dcterms:W3CDTF">2023-04-17T14:03:20Z</dcterms:modified>
</cp:coreProperties>
</file>